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a:t>Fare clic per modificare lo stile del titolo dello schema</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CF651D9-240D-46E5-9B23-170BBD180012}" type="datetimeFigureOut">
              <a:rPr lang="it-IT" smtClean="0"/>
              <a:t>08/11/2023</a:t>
            </a:fld>
            <a:endParaRPr lang="it-IT"/>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it-IT"/>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5A94DF2-43B2-4124-AE36-599569EEFB65}" type="slidenum">
              <a:rPr lang="it-IT" smtClean="0"/>
              <a:t>‹N›</a:t>
            </a:fld>
            <a:endParaRPr lang="it-IT"/>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400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F651D9-240D-46E5-9B23-170BBD180012}" type="datetimeFigureOut">
              <a:rPr lang="it-IT" smtClean="0"/>
              <a:t>08/11/2023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420259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F651D9-240D-46E5-9B23-170BBD180012}" type="datetimeFigureOut">
              <a:rPr lang="it-IT" smtClean="0"/>
              <a:t>08/11/2023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336378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F651D9-240D-46E5-9B23-170BBD180012}" type="datetimeFigureOut">
              <a:rPr lang="it-IT" smtClean="0"/>
              <a:t>08/11/2023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5A94DF2-43B2-4124-AE36-599569EEFB65}" type="slidenum">
              <a:rPr lang="it-IT" smtClean="0"/>
              <a:t>‹N›</a:t>
            </a:fld>
            <a:endParaRPr lang="it-IT"/>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27116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F651D9-240D-46E5-9B23-170BBD180012}" type="datetimeFigureOut">
              <a:rPr lang="it-IT" smtClean="0"/>
              <a:t>08/11/2023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246923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CF651D9-240D-46E5-9B23-170BBD180012}" type="datetimeFigureOut">
              <a:rPr lang="it-IT" smtClean="0"/>
              <a:t>08/11/2023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428382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a:t>Fare clic per modificare lo stile del titolo dello schema</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CF651D9-240D-46E5-9B23-170BBD180012}" type="datetimeFigureOut">
              <a:rPr lang="it-IT" smtClean="0"/>
              <a:t>08/11/2023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218978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F651D9-240D-46E5-9B23-170BBD180012}" type="datetimeFigureOut">
              <a:rPr lang="it-IT" smtClean="0"/>
              <a:t>08/11/2023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4160851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F651D9-240D-46E5-9B23-170BBD180012}" type="datetimeFigureOut">
              <a:rPr lang="it-IT" smtClean="0"/>
              <a:t>08/11/2023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2391032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58CD06-BEFB-3A22-1C85-433C52A8CD3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B2FC64-3456-CD23-E54A-4E41440DC8F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89F01D-D159-CF86-3255-5605B0E0CED0}"/>
              </a:ext>
            </a:extLst>
          </p:cNvPr>
          <p:cNvSpPr>
            <a:spLocks noGrp="1"/>
          </p:cNvSpPr>
          <p:nvPr>
            <p:ph type="dt" sz="half" idx="10"/>
          </p:nvPr>
        </p:nvSpPr>
        <p:spPr/>
        <p:txBody>
          <a:bodyPr/>
          <a:lstStyle/>
          <a:p>
            <a:fld id="{ECF651D9-240D-46E5-9B23-170BBD180012}" type="datetimeFigureOut">
              <a:rPr lang="it-IT" smtClean="0"/>
              <a:t>08/11/2023</a:t>
            </a:fld>
            <a:endParaRPr lang="it-IT"/>
          </a:p>
        </p:txBody>
      </p:sp>
      <p:sp>
        <p:nvSpPr>
          <p:cNvPr id="5" name="Segnaposto piè di pagina 4">
            <a:extLst>
              <a:ext uri="{FF2B5EF4-FFF2-40B4-BE49-F238E27FC236}">
                <a16:creationId xmlns:a16="http://schemas.microsoft.com/office/drawing/2014/main" id="{538B82B8-4866-C358-3C69-67D12F36DB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6DB6ED-201C-4F58-C995-48BA85516074}"/>
              </a:ext>
            </a:extLst>
          </p:cNvPr>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246864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F651D9-240D-46E5-9B23-170BBD180012}" type="datetimeFigureOut">
              <a:rPr lang="it-IT" smtClean="0"/>
              <a:t>08/11/2023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215407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CF651D9-240D-46E5-9B23-170BBD180012}" type="datetimeFigureOut">
              <a:rPr lang="it-IT" smtClean="0"/>
              <a:t>08/11/2023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34852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CF651D9-240D-46E5-9B23-170BBD180012}" type="datetimeFigureOut">
              <a:rPr lang="it-IT" smtClean="0"/>
              <a:t>08/11/2023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235766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CF651D9-240D-46E5-9B23-170BBD180012}" type="datetimeFigureOut">
              <a:rPr lang="it-IT" smtClean="0"/>
              <a:t>08/11/2023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107882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CF651D9-240D-46E5-9B23-170BBD180012}" type="datetimeFigureOut">
              <a:rPr lang="it-IT" smtClean="0"/>
              <a:t>08/11/2023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222531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651D9-240D-46E5-9B23-170BBD180012}" type="datetimeFigureOut">
              <a:rPr lang="it-IT" smtClean="0"/>
              <a:t>08/11/2023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361189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F651D9-240D-46E5-9B23-170BBD180012}" type="datetimeFigureOut">
              <a:rPr lang="it-IT" smtClean="0"/>
              <a:t>08/11/2023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214652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F651D9-240D-46E5-9B23-170BBD180012}" type="datetimeFigureOut">
              <a:rPr lang="it-IT" smtClean="0"/>
              <a:t>08/11/2023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5A94DF2-43B2-4124-AE36-599569EEFB65}" type="slidenum">
              <a:rPr lang="it-IT" smtClean="0"/>
              <a:t>‹N›</a:t>
            </a:fld>
            <a:endParaRPr lang="it-IT"/>
          </a:p>
        </p:txBody>
      </p:sp>
    </p:spTree>
    <p:extLst>
      <p:ext uri="{BB962C8B-B14F-4D97-AF65-F5344CB8AC3E}">
        <p14:creationId xmlns:p14="http://schemas.microsoft.com/office/powerpoint/2010/main" val="367856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CF651D9-240D-46E5-9B23-170BBD180012}" type="datetimeFigureOut">
              <a:rPr lang="it-IT" smtClean="0"/>
              <a:t>08/11/2023</a:t>
            </a:fld>
            <a:endParaRPr lang="it-IT"/>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5A94DF2-43B2-4124-AE36-599569EEFB65}" type="slidenum">
              <a:rPr lang="it-IT" smtClean="0"/>
              <a:t>‹N›</a:t>
            </a:fld>
            <a:endParaRPr lang="it-IT"/>
          </a:p>
        </p:txBody>
      </p:sp>
    </p:spTree>
    <p:extLst>
      <p:ext uri="{BB962C8B-B14F-4D97-AF65-F5344CB8AC3E}">
        <p14:creationId xmlns:p14="http://schemas.microsoft.com/office/powerpoint/2010/main" val="3285657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unica.istruzione.gov.it/it"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EF4414-5377-F433-F153-7C956364BEF7}"/>
              </a:ext>
            </a:extLst>
          </p:cNvPr>
          <p:cNvSpPr>
            <a:spLocks noGrp="1"/>
          </p:cNvSpPr>
          <p:nvPr>
            <p:ph type="ctrTitle"/>
          </p:nvPr>
        </p:nvSpPr>
        <p:spPr>
          <a:xfrm rot="21420000">
            <a:off x="412819" y="675183"/>
            <a:ext cx="10233898" cy="2766528"/>
          </a:xfrm>
        </p:spPr>
        <p:txBody>
          <a:bodyPr>
            <a:normAutofit/>
          </a:bodyPr>
          <a:lstStyle/>
          <a:p>
            <a:r>
              <a:rPr lang="it-IT" sz="2000" dirty="0"/>
              <a:t>Allegato al Decreto Ministeriale n. 328 del 22 dicembre 2022</a:t>
            </a:r>
            <a:br>
              <a:rPr lang="it-IT" sz="2000" dirty="0"/>
            </a:br>
            <a:r>
              <a:rPr lang="it-IT" sz="2000" dirty="0"/>
              <a:t>Linee guida per l’orientamento</a:t>
            </a:r>
            <a:br>
              <a:rPr lang="it-IT" dirty="0"/>
            </a:br>
            <a:endParaRPr lang="it-IT" dirty="0"/>
          </a:p>
        </p:txBody>
      </p:sp>
      <p:sp>
        <p:nvSpPr>
          <p:cNvPr id="3" name="Sottotitolo 2">
            <a:extLst>
              <a:ext uri="{FF2B5EF4-FFF2-40B4-BE49-F238E27FC236}">
                <a16:creationId xmlns:a16="http://schemas.microsoft.com/office/drawing/2014/main" id="{3C449EB7-9F1A-26E5-A98A-8CC487656B10}"/>
              </a:ext>
            </a:extLst>
          </p:cNvPr>
          <p:cNvSpPr>
            <a:spLocks noGrp="1"/>
          </p:cNvSpPr>
          <p:nvPr>
            <p:ph type="subTitle" idx="1"/>
          </p:nvPr>
        </p:nvSpPr>
        <p:spPr/>
        <p:txBody>
          <a:bodyPr/>
          <a:lstStyle/>
          <a:p>
            <a:r>
              <a:rPr lang="it-IT" dirty="0"/>
              <a:t>Costruire nuovi percorsi di orientamento</a:t>
            </a:r>
          </a:p>
          <a:p>
            <a:r>
              <a:rPr lang="it-IT" dirty="0"/>
              <a:t>Cosa cambia?</a:t>
            </a:r>
          </a:p>
          <a:p>
            <a:r>
              <a:rPr lang="it-IT" dirty="0"/>
              <a:t>A che punto siamo?</a:t>
            </a:r>
          </a:p>
        </p:txBody>
      </p:sp>
      <p:pic>
        <p:nvPicPr>
          <p:cNvPr id="5" name="Immagine 4">
            <a:extLst>
              <a:ext uri="{FF2B5EF4-FFF2-40B4-BE49-F238E27FC236}">
                <a16:creationId xmlns:a16="http://schemas.microsoft.com/office/drawing/2014/main" id="{DA9A8BAC-AE4B-E5D9-4290-0617A63FEB78}"/>
              </a:ext>
            </a:extLst>
          </p:cNvPr>
          <p:cNvPicPr>
            <a:picLocks noChangeAspect="1"/>
          </p:cNvPicPr>
          <p:nvPr/>
        </p:nvPicPr>
        <p:blipFill>
          <a:blip r:embed="rId2"/>
          <a:stretch>
            <a:fillRect/>
          </a:stretch>
        </p:blipFill>
        <p:spPr>
          <a:xfrm>
            <a:off x="655608" y="1647645"/>
            <a:ext cx="3321169" cy="1690777"/>
          </a:xfrm>
          <a:prstGeom prst="rect">
            <a:avLst/>
          </a:prstGeom>
        </p:spPr>
      </p:pic>
    </p:spTree>
    <p:extLst>
      <p:ext uri="{BB962C8B-B14F-4D97-AF65-F5344CB8AC3E}">
        <p14:creationId xmlns:p14="http://schemas.microsoft.com/office/powerpoint/2010/main" val="394040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1FE050-094C-017F-CF54-45A53FCDD437}"/>
              </a:ext>
            </a:extLst>
          </p:cNvPr>
          <p:cNvSpPr>
            <a:spLocks noGrp="1"/>
          </p:cNvSpPr>
          <p:nvPr>
            <p:ph type="title"/>
          </p:nvPr>
        </p:nvSpPr>
        <p:spPr/>
        <p:txBody>
          <a:bodyPr>
            <a:normAutofit fontScale="90000"/>
          </a:bodyPr>
          <a:lstStyle/>
          <a:p>
            <a:r>
              <a:rPr lang="it-IT" dirty="0"/>
              <a:t>E-Portfolio orientativo personale delle competenze</a:t>
            </a:r>
          </a:p>
        </p:txBody>
      </p:sp>
      <p:sp>
        <p:nvSpPr>
          <p:cNvPr id="3" name="Segnaposto contenuto 2">
            <a:extLst>
              <a:ext uri="{FF2B5EF4-FFF2-40B4-BE49-F238E27FC236}">
                <a16:creationId xmlns:a16="http://schemas.microsoft.com/office/drawing/2014/main" id="{131F514D-A73B-3527-EB12-5725E887D3AC}"/>
              </a:ext>
            </a:extLst>
          </p:cNvPr>
          <p:cNvSpPr>
            <a:spLocks noGrp="1"/>
          </p:cNvSpPr>
          <p:nvPr>
            <p:ph idx="1"/>
          </p:nvPr>
        </p:nvSpPr>
        <p:spPr/>
        <p:txBody>
          <a:bodyPr>
            <a:normAutofit fontScale="85000" lnSpcReduction="10000"/>
          </a:bodyPr>
          <a:lstStyle/>
          <a:p>
            <a:r>
              <a:rPr lang="it-IT" dirty="0"/>
              <a:t>L’E-</a:t>
            </a:r>
            <a:r>
              <a:rPr lang="it-IT" dirty="0" err="1"/>
              <a:t>Porfolio</a:t>
            </a:r>
            <a:r>
              <a:rPr lang="it-IT" dirty="0"/>
              <a:t> consente, da un lato, di mettere in evidenza le competenze digitali di ogni studente ed eventualmente accrescerle anche con appositi interventi di sostegno da parte delle istituzioni scolastiche e formative; dall’altro lato, di valorizzare le competenze acquisite, di avere a disposizione le più importanti prove di una trasformazione di sé, delle relazioni con la cultura, il sociale, gli altri e il mondo esterno, a partire dal mondo del lavoro e del terzo settore.</a:t>
            </a:r>
          </a:p>
          <a:p>
            <a:endParaRPr lang="it-IT" dirty="0"/>
          </a:p>
          <a:p>
            <a:r>
              <a:rPr lang="it-IT" dirty="0"/>
              <a:t>In questa prospettiva, ogni istituzione scolastica e formativa individua i docenti di classe delle scuole secondarie di primo e secondo grado, chiamati a svolgere la funzione “tutor” di gruppi di studenti, in un dialogo costante con lo studente, la sua famiglia e i colleghi, svolgendo due attività:</a:t>
            </a:r>
          </a:p>
          <a:p>
            <a:endParaRPr lang="it-IT" dirty="0"/>
          </a:p>
        </p:txBody>
      </p:sp>
    </p:spTree>
    <p:extLst>
      <p:ext uri="{BB962C8B-B14F-4D97-AF65-F5344CB8AC3E}">
        <p14:creationId xmlns:p14="http://schemas.microsoft.com/office/powerpoint/2010/main" val="216114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709982-6E0B-8E3C-F427-7D21ED032EFC}"/>
              </a:ext>
            </a:extLst>
          </p:cNvPr>
          <p:cNvSpPr>
            <a:spLocks noGrp="1"/>
          </p:cNvSpPr>
          <p:nvPr>
            <p:ph type="title"/>
          </p:nvPr>
        </p:nvSpPr>
        <p:spPr/>
        <p:txBody>
          <a:bodyPr>
            <a:normAutofit fontScale="90000"/>
          </a:bodyPr>
          <a:lstStyle/>
          <a:p>
            <a:r>
              <a:rPr lang="it-IT" dirty="0"/>
              <a:t>Consiglio di orientamento, curriculum dello studente ed E-Portfolio</a:t>
            </a:r>
          </a:p>
        </p:txBody>
      </p:sp>
      <p:sp>
        <p:nvSpPr>
          <p:cNvPr id="3" name="Segnaposto contenuto 2">
            <a:extLst>
              <a:ext uri="{FF2B5EF4-FFF2-40B4-BE49-F238E27FC236}">
                <a16:creationId xmlns:a16="http://schemas.microsoft.com/office/drawing/2014/main" id="{DF4EF94E-F62A-5DE4-C4D4-4C5C585D8E7D}"/>
              </a:ext>
            </a:extLst>
          </p:cNvPr>
          <p:cNvSpPr>
            <a:spLocks noGrp="1"/>
          </p:cNvSpPr>
          <p:nvPr>
            <p:ph idx="1"/>
          </p:nvPr>
        </p:nvSpPr>
        <p:spPr/>
        <p:txBody>
          <a:bodyPr/>
          <a:lstStyle/>
          <a:p>
            <a:pPr marL="0" indent="0">
              <a:buNone/>
            </a:pPr>
            <a:r>
              <a:rPr lang="it-IT" dirty="0"/>
              <a:t>Nella scuola secondaria di primo grado è previsto che ad ogni studente venga rilasciato un consiglio di orientamento finale sul percorso di formazione da intraprendere nel secondo ciclo. L’E-Portfolio dello studente rappresenta un’innovazione tecnica e metodologica per rafforzare, in chiave orientativa, il “consiglio di orientamento”, per la scuola secondaria di primo grado</a:t>
            </a:r>
          </a:p>
        </p:txBody>
      </p:sp>
    </p:spTree>
    <p:extLst>
      <p:ext uri="{BB962C8B-B14F-4D97-AF65-F5344CB8AC3E}">
        <p14:creationId xmlns:p14="http://schemas.microsoft.com/office/powerpoint/2010/main" val="130375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48628D-ABF3-563D-40D3-884EACAF90A3}"/>
              </a:ext>
            </a:extLst>
          </p:cNvPr>
          <p:cNvSpPr>
            <a:spLocks noGrp="1"/>
          </p:cNvSpPr>
          <p:nvPr>
            <p:ph type="title"/>
          </p:nvPr>
        </p:nvSpPr>
        <p:spPr/>
        <p:txBody>
          <a:bodyPr>
            <a:normAutofit fontScale="90000"/>
          </a:bodyPr>
          <a:lstStyle/>
          <a:p>
            <a:r>
              <a:rPr lang="it-IT" dirty="0"/>
              <a:t>Piattaforma digitale unica per l’orientamento</a:t>
            </a:r>
          </a:p>
        </p:txBody>
      </p:sp>
      <p:sp>
        <p:nvSpPr>
          <p:cNvPr id="3" name="Segnaposto contenuto 2">
            <a:extLst>
              <a:ext uri="{FF2B5EF4-FFF2-40B4-BE49-F238E27FC236}">
                <a16:creationId xmlns:a16="http://schemas.microsoft.com/office/drawing/2014/main" id="{9D99B332-0848-D481-EDC7-C21D480BA089}"/>
              </a:ext>
            </a:extLst>
          </p:cNvPr>
          <p:cNvSpPr>
            <a:spLocks noGrp="1"/>
          </p:cNvSpPr>
          <p:nvPr>
            <p:ph idx="1"/>
          </p:nvPr>
        </p:nvSpPr>
        <p:spPr/>
        <p:txBody>
          <a:bodyPr>
            <a:normAutofit fontScale="85000" lnSpcReduction="20000"/>
          </a:bodyPr>
          <a:lstStyle/>
          <a:p>
            <a:r>
              <a:rPr lang="it-IT" dirty="0"/>
              <a:t>avranno a disposizione una piattaforma digitale unica per l’orientamento con elementi strutturati concernenti:</a:t>
            </a:r>
          </a:p>
          <a:p>
            <a:pPr marL="0" indent="0">
              <a:buNone/>
            </a:pPr>
            <a:r>
              <a:rPr lang="it-IT" dirty="0"/>
              <a:t>nel passaggio dal primo al secondo ciclo di studi, l’offerta formativa e i dati necessari per poter procedere a scelte consapevoli sulla base delle competenze chiave, delle motivazioni e degli interessi prevalenti</a:t>
            </a:r>
          </a:p>
          <a:p>
            <a:pPr marL="0" indent="0">
              <a:buNone/>
            </a:pPr>
            <a:r>
              <a:rPr lang="it-IT" dirty="0">
                <a:hlinkClick r:id="rId2"/>
              </a:rPr>
              <a:t>https://unica.istruzione.gov.it/it</a:t>
            </a:r>
            <a:endParaRPr lang="it-IT" dirty="0"/>
          </a:p>
          <a:p>
            <a:r>
              <a:rPr lang="it-IT" dirty="0"/>
              <a:t>	avranno a disposizione una piattaforma digitale unica per l’orientamento con elementi strutturati concernenti:</a:t>
            </a:r>
          </a:p>
          <a:p>
            <a:r>
              <a:rPr lang="it-IT" dirty="0"/>
              <a:t>-	nel passaggio dal primo al secondo ciclo di studi, l’offerta formativa e i dati necessari per poter procedere a scelte consapevoli sulla base delle competenze chiave, delle motivazioni e degli interessi prevalenti;</a:t>
            </a:r>
          </a:p>
          <a:p>
            <a:endParaRPr lang="it-IT" dirty="0"/>
          </a:p>
        </p:txBody>
      </p:sp>
    </p:spTree>
    <p:extLst>
      <p:ext uri="{BB962C8B-B14F-4D97-AF65-F5344CB8AC3E}">
        <p14:creationId xmlns:p14="http://schemas.microsoft.com/office/powerpoint/2010/main" val="376408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6A40173-7672-C589-82A5-64C4748A413D}"/>
              </a:ext>
            </a:extLst>
          </p:cNvPr>
          <p:cNvSpPr txBox="1"/>
          <p:nvPr/>
        </p:nvSpPr>
        <p:spPr>
          <a:xfrm>
            <a:off x="1863306" y="474345"/>
            <a:ext cx="8462513" cy="4708981"/>
          </a:xfrm>
          <a:prstGeom prst="rect">
            <a:avLst/>
          </a:prstGeom>
          <a:noFill/>
        </p:spPr>
        <p:txBody>
          <a:bodyPr wrap="square">
            <a:spAutoFit/>
          </a:bodyPr>
          <a:lstStyle/>
          <a:p>
            <a:r>
              <a:rPr lang="it-IT" sz="2000" dirty="0"/>
              <a:t>1.	L’orientamento scolastico nel contesto nazionale	</a:t>
            </a:r>
          </a:p>
          <a:p>
            <a:r>
              <a:rPr lang="it-IT" sz="2000" dirty="0"/>
              <a:t>2.	Il quadro di riferimento europeo sull’orientamento nelle scuole	</a:t>
            </a:r>
          </a:p>
          <a:p>
            <a:r>
              <a:rPr lang="it-IT" sz="2000" dirty="0"/>
              <a:t>3.	L’orientamento nel quadro di riforme del PNRR	</a:t>
            </a:r>
          </a:p>
          <a:p>
            <a:r>
              <a:rPr lang="it-IT" sz="2000" dirty="0"/>
              <a:t>4.	Il valore educativo dell’orientamento	</a:t>
            </a:r>
          </a:p>
          <a:p>
            <a:r>
              <a:rPr lang="it-IT" sz="2000" dirty="0"/>
              <a:t>5.	Orientamento nei percorsi di istruzione secondaria	</a:t>
            </a:r>
          </a:p>
          <a:p>
            <a:r>
              <a:rPr lang="it-IT" sz="2000" dirty="0"/>
              <a:t>6.	La certificazione delle competenze quale strumento per l’orientamento	</a:t>
            </a:r>
          </a:p>
          <a:p>
            <a:r>
              <a:rPr lang="it-IT" sz="2000" dirty="0"/>
              <a:t>7.	I moduli curricolari di orientamento nella scuola secondaria	</a:t>
            </a:r>
          </a:p>
          <a:p>
            <a:r>
              <a:rPr lang="it-IT" sz="2000" dirty="0"/>
              <a:t>8.	E-Portfolio orientativo personale delle competenze	</a:t>
            </a:r>
          </a:p>
          <a:p>
            <a:r>
              <a:rPr lang="it-IT" sz="2000" dirty="0"/>
              <a:t>9.	Consiglio di orientamento, curriculum dello studente ed E-Portfolio	</a:t>
            </a:r>
          </a:p>
          <a:p>
            <a:r>
              <a:rPr lang="it-IT" sz="2000" dirty="0"/>
              <a:t>10.	Piattaforma digitale unica per l’orientamento	</a:t>
            </a:r>
          </a:p>
          <a:p>
            <a:r>
              <a:rPr lang="it-IT" sz="2000" dirty="0"/>
              <a:t>11.	La formazione dei docenti	</a:t>
            </a:r>
          </a:p>
          <a:p>
            <a:r>
              <a:rPr lang="it-IT" sz="2000" dirty="0"/>
              <a:t>12.	Risorse e opportunità per la gestione dell’orientamento da parte delle scuole	</a:t>
            </a:r>
          </a:p>
          <a:p>
            <a:r>
              <a:rPr lang="it-IT" sz="2000" dirty="0"/>
              <a:t>13.	Monitoraggio delle linee guida e valutazione dell’impatto	</a:t>
            </a:r>
          </a:p>
        </p:txBody>
      </p:sp>
    </p:spTree>
    <p:extLst>
      <p:ext uri="{BB962C8B-B14F-4D97-AF65-F5344CB8AC3E}">
        <p14:creationId xmlns:p14="http://schemas.microsoft.com/office/powerpoint/2010/main" val="127638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1D5940-6EBD-8790-D14C-78152AC52E2D}"/>
              </a:ext>
            </a:extLst>
          </p:cNvPr>
          <p:cNvSpPr>
            <a:spLocks noGrp="1"/>
          </p:cNvSpPr>
          <p:nvPr>
            <p:ph type="title"/>
          </p:nvPr>
        </p:nvSpPr>
        <p:spPr/>
        <p:txBody>
          <a:bodyPr>
            <a:normAutofit fontScale="90000"/>
          </a:bodyPr>
          <a:lstStyle/>
          <a:p>
            <a:r>
              <a:rPr lang="it-IT" dirty="0"/>
              <a:t>	L’orientamento scolastico nel contesto nazionale</a:t>
            </a:r>
          </a:p>
        </p:txBody>
      </p:sp>
      <p:sp>
        <p:nvSpPr>
          <p:cNvPr id="3" name="Segnaposto contenuto 2">
            <a:extLst>
              <a:ext uri="{FF2B5EF4-FFF2-40B4-BE49-F238E27FC236}">
                <a16:creationId xmlns:a16="http://schemas.microsoft.com/office/drawing/2014/main" id="{18AC1D6F-583D-20C4-B0E2-EE7A046912B6}"/>
              </a:ext>
            </a:extLst>
          </p:cNvPr>
          <p:cNvSpPr>
            <a:spLocks noGrp="1"/>
          </p:cNvSpPr>
          <p:nvPr>
            <p:ph idx="1"/>
          </p:nvPr>
        </p:nvSpPr>
        <p:spPr/>
        <p:txBody>
          <a:bodyPr>
            <a:normAutofit fontScale="92500" lnSpcReduction="10000"/>
          </a:bodyPr>
          <a:lstStyle/>
          <a:p>
            <a:r>
              <a:rPr lang="it-IT" dirty="0"/>
              <a:t>Attuare la riforma dell’orientamento, disegnata dal Piano nazionale di ripresa e resilienza</a:t>
            </a:r>
          </a:p>
          <a:p>
            <a:r>
              <a:rPr lang="it-IT" dirty="0"/>
              <a:t>rafforzare il raccordo tra il primo ciclo di istruzione e il secondo ciclo di istruzione e formazione</a:t>
            </a:r>
          </a:p>
          <a:p>
            <a:r>
              <a:rPr lang="it-IT" dirty="0"/>
              <a:t>….nel 2012:“l’orientamento è un processo volto a facilitare la conoscenza di sé, del contesto formativo, occupazionale, sociale culturale ed economico di riferimento, delle strategie messe in atto per relazionarsi ed interagire in tali realtà, al fine di favorire la maturazione e lo sviluppo delle competenze necessarie per poter definire o ridefinire autonomamente obiettivi personali e professionali aderenti al contesto, elaborare o rielaborare un progetto di vita e sostenere le scelte relative”.</a:t>
            </a:r>
          </a:p>
          <a:p>
            <a:endParaRPr lang="it-IT" dirty="0"/>
          </a:p>
        </p:txBody>
      </p:sp>
    </p:spTree>
    <p:extLst>
      <p:ext uri="{BB962C8B-B14F-4D97-AF65-F5344CB8AC3E}">
        <p14:creationId xmlns:p14="http://schemas.microsoft.com/office/powerpoint/2010/main" val="336317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0BCE8-AEAB-9248-5716-B95261BD4163}"/>
              </a:ext>
            </a:extLst>
          </p:cNvPr>
          <p:cNvSpPr>
            <a:spLocks noGrp="1"/>
          </p:cNvSpPr>
          <p:nvPr>
            <p:ph type="title"/>
          </p:nvPr>
        </p:nvSpPr>
        <p:spPr/>
        <p:txBody>
          <a:bodyPr>
            <a:normAutofit fontScale="90000"/>
          </a:bodyPr>
          <a:lstStyle/>
          <a:p>
            <a:r>
              <a:rPr lang="it-IT" dirty="0"/>
              <a:t>Il quadro di riferimento europeo sull’orientamento nelle scuole</a:t>
            </a:r>
          </a:p>
        </p:txBody>
      </p:sp>
      <p:sp>
        <p:nvSpPr>
          <p:cNvPr id="3" name="Segnaposto contenuto 2">
            <a:extLst>
              <a:ext uri="{FF2B5EF4-FFF2-40B4-BE49-F238E27FC236}">
                <a16:creationId xmlns:a16="http://schemas.microsoft.com/office/drawing/2014/main" id="{E6C40582-0FDE-5D86-E7B0-5C7D17CD2295}"/>
              </a:ext>
            </a:extLst>
          </p:cNvPr>
          <p:cNvSpPr>
            <a:spLocks noGrp="1"/>
          </p:cNvSpPr>
          <p:nvPr>
            <p:ph idx="1"/>
          </p:nvPr>
        </p:nvSpPr>
        <p:spPr/>
        <p:txBody>
          <a:bodyPr>
            <a:normAutofit fontScale="92500"/>
          </a:bodyPr>
          <a:lstStyle/>
          <a:p>
            <a:r>
              <a:rPr lang="it-IT" dirty="0"/>
              <a:t>-	ridurre la percentuale degli studenti che abbandonano precocemente la scuola a meno del 10%;</a:t>
            </a:r>
          </a:p>
          <a:p>
            <a:r>
              <a:rPr lang="it-IT" dirty="0"/>
              <a:t>-	diminuire la distanza tra scuola e realtà socio-economiche, il disallineamento (</a:t>
            </a:r>
            <a:r>
              <a:rPr lang="it-IT" b="1" dirty="0"/>
              <a:t>mismatch</a:t>
            </a:r>
            <a:r>
              <a:rPr lang="it-IT" dirty="0"/>
              <a:t>) tra formazione e lavoro e soprattutto contrastare il fenomeno dei </a:t>
            </a:r>
            <a:r>
              <a:rPr lang="it-IT" b="1" dirty="0"/>
              <a:t>Neet</a:t>
            </a:r>
            <a:r>
              <a:rPr lang="it-IT" dirty="0"/>
              <a:t> (Not in </a:t>
            </a:r>
            <a:r>
              <a:rPr lang="it-IT" dirty="0" err="1"/>
              <a:t>Education</a:t>
            </a:r>
            <a:r>
              <a:rPr lang="it-IT" dirty="0"/>
              <a:t>, </a:t>
            </a:r>
            <a:r>
              <a:rPr lang="it-IT" dirty="0" err="1"/>
              <a:t>Employment</a:t>
            </a:r>
            <a:r>
              <a:rPr lang="it-IT" dirty="0"/>
              <a:t> or Training - Popolazione di età compresa tra i 15 e i 29 anni che non è né occupata né inserita in un percorso di istruzione o di formazione);</a:t>
            </a:r>
          </a:p>
          <a:p>
            <a:r>
              <a:rPr lang="it-IT" dirty="0"/>
              <a:t>-	rafforzare l’apprendimento e la formazione permanente lungo tutto l’arco della vita;</a:t>
            </a:r>
          </a:p>
          <a:p>
            <a:r>
              <a:rPr lang="it-IT" dirty="0"/>
              <a:t>-	potenziare e investire sulla formazione tecnica e professionale</a:t>
            </a:r>
          </a:p>
        </p:txBody>
      </p:sp>
    </p:spTree>
    <p:extLst>
      <p:ext uri="{BB962C8B-B14F-4D97-AF65-F5344CB8AC3E}">
        <p14:creationId xmlns:p14="http://schemas.microsoft.com/office/powerpoint/2010/main" val="169680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FCC484-383D-EF60-ACF7-B2F1E82AB5D8}"/>
              </a:ext>
            </a:extLst>
          </p:cNvPr>
          <p:cNvSpPr>
            <a:spLocks noGrp="1"/>
          </p:cNvSpPr>
          <p:nvPr>
            <p:ph type="title"/>
          </p:nvPr>
        </p:nvSpPr>
        <p:spPr/>
        <p:txBody>
          <a:bodyPr>
            <a:normAutofit fontScale="90000"/>
          </a:bodyPr>
          <a:lstStyle/>
          <a:p>
            <a:r>
              <a:rPr lang="it-IT" dirty="0"/>
              <a:t>L’orientamento nel quadro di riforme del PNRR</a:t>
            </a:r>
          </a:p>
        </p:txBody>
      </p:sp>
      <p:sp>
        <p:nvSpPr>
          <p:cNvPr id="3" name="Segnaposto contenuto 2">
            <a:extLst>
              <a:ext uri="{FF2B5EF4-FFF2-40B4-BE49-F238E27FC236}">
                <a16:creationId xmlns:a16="http://schemas.microsoft.com/office/drawing/2014/main" id="{3D6F1F7A-5E52-ED4C-ACD0-CDD0367187CA}"/>
              </a:ext>
            </a:extLst>
          </p:cNvPr>
          <p:cNvSpPr>
            <a:spLocks noGrp="1"/>
          </p:cNvSpPr>
          <p:nvPr>
            <p:ph idx="1"/>
          </p:nvPr>
        </p:nvSpPr>
        <p:spPr/>
        <p:txBody>
          <a:bodyPr/>
          <a:lstStyle/>
          <a:p>
            <a:endParaRPr lang="it-IT" dirty="0"/>
          </a:p>
          <a:p>
            <a:endParaRPr lang="it-IT" dirty="0"/>
          </a:p>
          <a:p>
            <a:r>
              <a:rPr lang="it-IT" dirty="0"/>
              <a:t>la valorizzazione delle discipline scientifiche, tecnologiche, ingegneristiche, matematiche (STEM), delle competenze digitali, i nuovi principi del dimensionamento scolastico, l’intervento straordinario per la riduzione dei divari e della dispersione scolastica. </a:t>
            </a:r>
          </a:p>
        </p:txBody>
      </p:sp>
    </p:spTree>
    <p:extLst>
      <p:ext uri="{BB962C8B-B14F-4D97-AF65-F5344CB8AC3E}">
        <p14:creationId xmlns:p14="http://schemas.microsoft.com/office/powerpoint/2010/main" val="327372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A9077C-3154-5268-1371-E478ADC6861E}"/>
              </a:ext>
            </a:extLst>
          </p:cNvPr>
          <p:cNvSpPr>
            <a:spLocks noGrp="1"/>
          </p:cNvSpPr>
          <p:nvPr>
            <p:ph type="title"/>
          </p:nvPr>
        </p:nvSpPr>
        <p:spPr/>
        <p:txBody>
          <a:bodyPr>
            <a:normAutofit fontScale="90000"/>
          </a:bodyPr>
          <a:lstStyle/>
          <a:p>
            <a:r>
              <a:rPr lang="it-IT" dirty="0"/>
              <a:t>Il valore educativo dell’orientamento</a:t>
            </a:r>
          </a:p>
        </p:txBody>
      </p:sp>
      <p:sp>
        <p:nvSpPr>
          <p:cNvPr id="3" name="Segnaposto contenuto 2">
            <a:extLst>
              <a:ext uri="{FF2B5EF4-FFF2-40B4-BE49-F238E27FC236}">
                <a16:creationId xmlns:a16="http://schemas.microsoft.com/office/drawing/2014/main" id="{F4BBB3EB-7C34-55B8-EA11-2592E6EFAA02}"/>
              </a:ext>
            </a:extLst>
          </p:cNvPr>
          <p:cNvSpPr>
            <a:spLocks noGrp="1"/>
          </p:cNvSpPr>
          <p:nvPr>
            <p:ph idx="1"/>
          </p:nvPr>
        </p:nvSpPr>
        <p:spPr/>
        <p:txBody>
          <a:bodyPr/>
          <a:lstStyle/>
          <a:p>
            <a:r>
              <a:rPr lang="it-IT" dirty="0"/>
              <a:t>…..il superamento della sola dimensione trasmissiva delle conoscenze e con la valorizzazione della didattica laboratoriale, di tempi e spazi flessibili, e delle opportunità offerte dall’esercizio dell’autonomia.</a:t>
            </a:r>
          </a:p>
          <a:p>
            <a:endParaRPr lang="it-IT" dirty="0"/>
          </a:p>
          <a:p>
            <a:r>
              <a:rPr lang="it-IT" dirty="0"/>
              <a:t>L’orientamento inizia, sin dalla scuola dell’infanzia e primaria, quale sostegno alla fiducia, all’autostima, all’impegno, alle motivazioni, al riconoscimento dei talenti e delle attitudini, favorendo anche il superamento delle difficoltà presenti nel processo di apprendimento.</a:t>
            </a:r>
          </a:p>
          <a:p>
            <a:endParaRPr lang="it-IT" dirty="0"/>
          </a:p>
        </p:txBody>
      </p:sp>
    </p:spTree>
    <p:extLst>
      <p:ext uri="{BB962C8B-B14F-4D97-AF65-F5344CB8AC3E}">
        <p14:creationId xmlns:p14="http://schemas.microsoft.com/office/powerpoint/2010/main" val="372976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92386E-268E-4CEB-AC27-5CF1482E385B}"/>
              </a:ext>
            </a:extLst>
          </p:cNvPr>
          <p:cNvSpPr>
            <a:spLocks noGrp="1"/>
          </p:cNvSpPr>
          <p:nvPr>
            <p:ph type="title"/>
          </p:nvPr>
        </p:nvSpPr>
        <p:spPr/>
        <p:txBody>
          <a:bodyPr>
            <a:normAutofit fontScale="90000"/>
          </a:bodyPr>
          <a:lstStyle/>
          <a:p>
            <a:r>
              <a:rPr lang="it-IT" dirty="0"/>
              <a:t>Orientamento nei percorsi di istruzione secondaria</a:t>
            </a:r>
          </a:p>
        </p:txBody>
      </p:sp>
      <p:sp>
        <p:nvSpPr>
          <p:cNvPr id="3" name="Segnaposto contenuto 2">
            <a:extLst>
              <a:ext uri="{FF2B5EF4-FFF2-40B4-BE49-F238E27FC236}">
                <a16:creationId xmlns:a16="http://schemas.microsoft.com/office/drawing/2014/main" id="{B164EECB-7E98-2D2D-74F6-145B34D759A0}"/>
              </a:ext>
            </a:extLst>
          </p:cNvPr>
          <p:cNvSpPr>
            <a:spLocks noGrp="1"/>
          </p:cNvSpPr>
          <p:nvPr>
            <p:ph idx="1"/>
          </p:nvPr>
        </p:nvSpPr>
        <p:spPr/>
        <p:txBody>
          <a:bodyPr/>
          <a:lstStyle/>
          <a:p>
            <a:r>
              <a:rPr lang="it-IT" dirty="0"/>
              <a:t> La dimensione orientativa della scuola secondaria di primo grado va potenziata, garantendo agli studenti l’opportunità di attività opzionali e facoltative infra ed extra scolastiche (quali ad esempio attività culturali, laboratoriali creative e ricreative, di volontariato, sportive, ecc.). </a:t>
            </a:r>
          </a:p>
          <a:p>
            <a:r>
              <a:rPr lang="it-IT" dirty="0"/>
              <a:t>Esse hanno lo scopo di consentire agli studenti occasioni per autenticare e mettere a frutto attitudini, capacità e talenti nei quali reputino di poter esprimere il meglio di sé.</a:t>
            </a:r>
          </a:p>
        </p:txBody>
      </p:sp>
    </p:spTree>
    <p:extLst>
      <p:ext uri="{BB962C8B-B14F-4D97-AF65-F5344CB8AC3E}">
        <p14:creationId xmlns:p14="http://schemas.microsoft.com/office/powerpoint/2010/main" val="78634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FF6A7-9AFE-4A16-2403-95FF71B58F06}"/>
              </a:ext>
            </a:extLst>
          </p:cNvPr>
          <p:cNvSpPr>
            <a:spLocks noGrp="1"/>
          </p:cNvSpPr>
          <p:nvPr>
            <p:ph type="title"/>
          </p:nvPr>
        </p:nvSpPr>
        <p:spPr/>
        <p:txBody>
          <a:bodyPr>
            <a:normAutofit fontScale="90000"/>
          </a:bodyPr>
          <a:lstStyle/>
          <a:p>
            <a:r>
              <a:rPr lang="it-IT" dirty="0"/>
              <a:t>La certificazione delle competenze quale strumento per l’orientamento</a:t>
            </a:r>
          </a:p>
        </p:txBody>
      </p:sp>
      <p:sp>
        <p:nvSpPr>
          <p:cNvPr id="3" name="Segnaposto contenuto 2">
            <a:extLst>
              <a:ext uri="{FF2B5EF4-FFF2-40B4-BE49-F238E27FC236}">
                <a16:creationId xmlns:a16="http://schemas.microsoft.com/office/drawing/2014/main" id="{51033ABD-B722-F364-189E-FDB5C8F10F55}"/>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r>
              <a:rPr lang="it-IT" dirty="0"/>
              <a:t>Nel 2018 il Consiglio europeo ha raccomandato agli Stati membri ….e l’ordinamento vigente prevede la certificazione delle competenze al termine della scuola primaria, alla fine del primo ciclo, e a conclusione dell’obbligo di istruzione. </a:t>
            </a:r>
          </a:p>
        </p:txBody>
      </p:sp>
    </p:spTree>
    <p:extLst>
      <p:ext uri="{BB962C8B-B14F-4D97-AF65-F5344CB8AC3E}">
        <p14:creationId xmlns:p14="http://schemas.microsoft.com/office/powerpoint/2010/main" val="390643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C264D9-56E5-22EA-E653-6190DCC9ED7A}"/>
              </a:ext>
            </a:extLst>
          </p:cNvPr>
          <p:cNvSpPr>
            <a:spLocks noGrp="1"/>
          </p:cNvSpPr>
          <p:nvPr>
            <p:ph type="title"/>
          </p:nvPr>
        </p:nvSpPr>
        <p:spPr/>
        <p:txBody>
          <a:bodyPr>
            <a:normAutofit fontScale="90000"/>
          </a:bodyPr>
          <a:lstStyle/>
          <a:p>
            <a:r>
              <a:rPr lang="it-IT" dirty="0"/>
              <a:t>I moduli curricolari di orientamento nella scuola secondaria</a:t>
            </a:r>
          </a:p>
        </p:txBody>
      </p:sp>
      <p:sp>
        <p:nvSpPr>
          <p:cNvPr id="3" name="Segnaposto contenuto 2">
            <a:extLst>
              <a:ext uri="{FF2B5EF4-FFF2-40B4-BE49-F238E27FC236}">
                <a16:creationId xmlns:a16="http://schemas.microsoft.com/office/drawing/2014/main" id="{717B7B86-ADAE-F955-AEF5-6231268FF6B4}"/>
              </a:ext>
            </a:extLst>
          </p:cNvPr>
          <p:cNvSpPr>
            <a:spLocks noGrp="1"/>
          </p:cNvSpPr>
          <p:nvPr>
            <p:ph idx="1"/>
          </p:nvPr>
        </p:nvSpPr>
        <p:spPr/>
        <p:txBody>
          <a:bodyPr>
            <a:normAutofit fontScale="55000" lnSpcReduction="20000"/>
          </a:bodyPr>
          <a:lstStyle/>
          <a:p>
            <a:r>
              <a:rPr lang="it-IT" dirty="0"/>
              <a:t>Le scuole secondarie di primo grado attivano, a partire dall’anno scolastico 2023-2024, moduli di orientamento formativo degli studenti, di almeno 30 ore, anche extra curriculari, per anno scolastico, in tutte le classi. I moduli di 30 ore non vanno intesi come il contenitore di una nuova disciplina o di una nuova attività educativa aggiuntiva e separata dalle altre. Sono invece uno strumento essenziale per aiutare gli studenti a fare sintesi unitaria, riflessiva e interdisciplinare della loro esperienza scolastica e formativa, in vista della costruzione in itinere del personale progetto di vita culturale e professionale, per sua natura sempre in evoluzione.</a:t>
            </a:r>
          </a:p>
          <a:p>
            <a:pPr marL="0" indent="0">
              <a:buNone/>
            </a:pPr>
            <a:r>
              <a:rPr lang="it-IT" dirty="0"/>
              <a:t>Le 30 ore possono essere gestite in modo flessibile nel rispetto dell’autonomia scolastica e non devono essere necessariamente ripartite in ore settimanali prestabilite. Esse vanno considerate come ore da articolare al fine di realizzare attività per gruppi proporzionati nel numero di studenti, distribuite nel</a:t>
            </a:r>
          </a:p>
          <a:p>
            <a:pPr marL="0" indent="0">
              <a:buNone/>
            </a:pPr>
            <a:endParaRPr lang="it-IT" dirty="0"/>
          </a:p>
          <a:p>
            <a:r>
              <a:rPr lang="it-IT" dirty="0"/>
              <a:t>corso dell’anno, secondo un calendario progettato e condiviso tra studenti e docenti coinvolti nel complessivo quadro organizzativo di scuola. In questa articolazione si possono anche collocare, a titolo esemplificativo, tutti quei laboratori che nascono dall’incontro tra studenti di un ciclo inferiore e superiore per esperienze di peer tutoring, tra docenti del ciclo superiore e studenti del ciclo inferiore, per sperimentare attività di vario tipo, riconducibili alla didattica orientativa e laboratoriale, comprese le iniziative di orientamento nella transizione tra istruzione e formazione secondaria e terziaria e lavoro, laboratori di prodotto e di processo, presentazione di dati sul mercato del lavoro.</a:t>
            </a:r>
          </a:p>
        </p:txBody>
      </p:sp>
    </p:spTree>
    <p:extLst>
      <p:ext uri="{BB962C8B-B14F-4D97-AF65-F5344CB8AC3E}">
        <p14:creationId xmlns:p14="http://schemas.microsoft.com/office/powerpoint/2010/main" val="35135534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Template>
  <TotalTime>76</TotalTime>
  <Words>1248</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12</vt:i4>
      </vt:variant>
    </vt:vector>
  </HeadingPairs>
  <TitlesOfParts>
    <vt:vector size="15" baseType="lpstr">
      <vt:lpstr>Arial</vt:lpstr>
      <vt:lpstr>Impact</vt:lpstr>
      <vt:lpstr>Evento</vt:lpstr>
      <vt:lpstr>Allegato al Decreto Ministeriale n. 328 del 22 dicembre 2022 Linee guida per l’orientamento </vt:lpstr>
      <vt:lpstr>Presentazione standard di PowerPoint</vt:lpstr>
      <vt:lpstr> L’orientamento scolastico nel contesto nazionale</vt:lpstr>
      <vt:lpstr>Il quadro di riferimento europeo sull’orientamento nelle scuole</vt:lpstr>
      <vt:lpstr>L’orientamento nel quadro di riforme del PNRR</vt:lpstr>
      <vt:lpstr>Il valore educativo dell’orientamento</vt:lpstr>
      <vt:lpstr>Orientamento nei percorsi di istruzione secondaria</vt:lpstr>
      <vt:lpstr>La certificazione delle competenze quale strumento per l’orientamento</vt:lpstr>
      <vt:lpstr>I moduli curricolari di orientamento nella scuola secondaria</vt:lpstr>
      <vt:lpstr>E-Portfolio orientativo personale delle competenze</vt:lpstr>
      <vt:lpstr>Consiglio di orientamento, curriculum dello studente ed E-Portfolio</vt:lpstr>
      <vt:lpstr>Piattaforma digitale unica per l’orientamento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Allegato al Decreto Ministeriale n. 328 del 22 dicembre 2022 Linee guida per l’orientamento</dc:title>
  <dc:creator>anna alfeo</dc:creator>
  <cp:lastModifiedBy>anna alfeo</cp:lastModifiedBy>
  <cp:revision>4</cp:revision>
  <dcterms:created xsi:type="dcterms:W3CDTF">2023-11-06T08:54:22Z</dcterms:created>
  <dcterms:modified xsi:type="dcterms:W3CDTF">2023-11-08T14:55:24Z</dcterms:modified>
</cp:coreProperties>
</file>