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5" r:id="rId4"/>
    <p:sldId id="258" r:id="rId5"/>
    <p:sldId id="266" r:id="rId6"/>
    <p:sldId id="264" r:id="rId7"/>
    <p:sldId id="268" r:id="rId8"/>
    <p:sldId id="269" r:id="rId9"/>
    <p:sldId id="270" r:id="rId10"/>
    <p:sldId id="259" r:id="rId11"/>
  </p:sldIdLst>
  <p:sldSz cx="9144000" cy="5143500" type="screen16x9"/>
  <p:notesSz cx="9144000" cy="5143500"/>
  <p:defaultTextStyle>
    <a:defPPr lvl="0">
      <a:defRPr lang="it-IT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D419E2-B77B-4DFD-8BE2-90051A94D71E}" v="45" dt="2025-03-20T19:54:58.330"/>
  </p1510:revLst>
</p1510:revInfo>
</file>

<file path=ppt/tableStyles.xml><?xml version="1.0" encoding="utf-8"?>
<a:tblStyleLst xmlns:a="http://schemas.openxmlformats.org/drawingml/2006/main" def="{90651C3A-4460-11DB-9652-00E08161165F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41"/>
    <p:restoredTop sz="94690"/>
  </p:normalViewPr>
  <p:slideViewPr>
    <p:cSldViewPr snapToGrid="0">
      <p:cViewPr varScale="1">
        <p:scale>
          <a:sx n="142" d="100"/>
          <a:sy n="142" d="100"/>
        </p:scale>
        <p:origin x="972" y="12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D76EA9-AECB-484B-859C-8FD7B3BDF142}" type="datetimeFigureOut">
              <a:rPr lang="it-IT" smtClean="0"/>
              <a:t>24/03/2025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3B1A6D-5CBA-4CE6-8B24-0BB2D302E0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5794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71473" y="1482039"/>
            <a:ext cx="4676140" cy="1295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71473" y="1482039"/>
            <a:ext cx="4676140" cy="1295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Relationship Id="rId9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"/>
          <p:cNvSpPr txBox="1">
            <a:spLocks noGrp="1"/>
          </p:cNvSpPr>
          <p:nvPr>
            <p:ph type="body" idx="1"/>
          </p:nvPr>
        </p:nvSpPr>
        <p:spPr>
          <a:xfrm>
            <a:off x="76199" y="2288412"/>
            <a:ext cx="8991600" cy="1037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ctr" rtl="0">
              <a:lnSpc>
                <a:spcPct val="104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 dirty="0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«NOTE» PER IL CAMBIAMENTO: </a:t>
            </a:r>
          </a:p>
          <a:p>
            <a:pPr marL="12700" lvl="0" indent="0" algn="ctr" rtl="0">
              <a:lnSpc>
                <a:spcPct val="104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 dirty="0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MUSICA E CANTO PER L’AGENDA 2030</a:t>
            </a:r>
            <a:endParaRPr sz="3200" b="1" dirty="0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1"/>
          <p:cNvSpPr/>
          <p:nvPr/>
        </p:nvSpPr>
        <p:spPr>
          <a:xfrm>
            <a:off x="8065143" y="1168146"/>
            <a:ext cx="801300" cy="408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5;p1"/>
          <p:cNvSpPr txBox="1">
            <a:spLocks/>
          </p:cNvSpPr>
          <p:nvPr/>
        </p:nvSpPr>
        <p:spPr>
          <a:xfrm>
            <a:off x="323377" y="4276209"/>
            <a:ext cx="8991600" cy="566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>
            <a:lvl1pPr marL="0">
              <a:defRPr sz="4800" b="0" i="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/>
              <a:t>“SuperScienceMe - ReSearch is your Elevation” 2024 -2025</a:t>
            </a:r>
          </a:p>
          <a:p>
            <a:pPr algn="ctr"/>
            <a:r>
              <a:rPr lang="en-US" sz="800" dirty="0"/>
              <a:t>Grant Agreement N. 101162548</a:t>
            </a:r>
            <a:endParaRPr lang="it-IT" sz="800" dirty="0"/>
          </a:p>
          <a:p>
            <a:pPr algn="ctr"/>
            <a:r>
              <a:rPr lang="it-IT" sz="800" dirty="0"/>
              <a:t>Call: HORIZON-MSCA-2023-CITIZENS-01 - European Researchers’ Night 2024-2025</a:t>
            </a:r>
            <a:endParaRPr lang="en-US" sz="1000" b="1" dirty="0">
              <a:solidFill>
                <a:schemeClr val="accent3">
                  <a:lumMod val="50000"/>
                </a:schemeClr>
              </a:solidFill>
              <a:highlight>
                <a:srgbClr val="FFFF00"/>
              </a:highlight>
            </a:endParaRPr>
          </a:p>
          <a:p>
            <a:pPr algn="ctr"/>
            <a:endParaRPr lang="it-IT" sz="10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3" name="Connettore diritto 2"/>
          <p:cNvCxnSpPr/>
          <p:nvPr/>
        </p:nvCxnSpPr>
        <p:spPr>
          <a:xfrm>
            <a:off x="1148195" y="4229098"/>
            <a:ext cx="6847609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1156717" y="1516768"/>
            <a:ext cx="6839087" cy="869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C00000"/>
                </a:solidFill>
              </a:rPr>
              <a:t>EU Mission «</a:t>
            </a:r>
            <a:r>
              <a:rPr lang="it-IT" sz="1600" b="1" dirty="0" err="1">
                <a:solidFill>
                  <a:srgbClr val="C00000"/>
                </a:solidFill>
              </a:rPr>
              <a:t>Adaption</a:t>
            </a:r>
            <a:r>
              <a:rPr lang="it-IT" sz="1600" b="1" dirty="0">
                <a:solidFill>
                  <a:srgbClr val="C00000"/>
                </a:solidFill>
              </a:rPr>
              <a:t> to </a:t>
            </a:r>
            <a:r>
              <a:rPr lang="it-IT" sz="1600" b="1" dirty="0" err="1">
                <a:solidFill>
                  <a:srgbClr val="C00000"/>
                </a:solidFill>
              </a:rPr>
              <a:t>climate</a:t>
            </a:r>
            <a:r>
              <a:rPr lang="it-IT" sz="1600" b="1" dirty="0">
                <a:solidFill>
                  <a:srgbClr val="C00000"/>
                </a:solidFill>
              </a:rPr>
              <a:t> </a:t>
            </a:r>
            <a:r>
              <a:rPr lang="it-IT" sz="1600" b="1" dirty="0" err="1">
                <a:solidFill>
                  <a:srgbClr val="C00000"/>
                </a:solidFill>
              </a:rPr>
              <a:t>change</a:t>
            </a:r>
            <a:r>
              <a:rPr lang="it-IT" sz="1600" b="1" dirty="0">
                <a:solidFill>
                  <a:srgbClr val="C00000"/>
                </a:solidFill>
              </a:rPr>
              <a:t>»</a:t>
            </a:r>
          </a:p>
          <a:p>
            <a:r>
              <a:rPr lang="it-IT" altLang="it-IT" sz="105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it-IT" altLang="it-IT" sz="2000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endParaRPr lang="it-IT" sz="1200" b="1" dirty="0">
              <a:solidFill>
                <a:srgbClr val="FF0000"/>
              </a:solidFill>
            </a:endParaRPr>
          </a:p>
          <a:p>
            <a:endParaRPr lang="it-IT" sz="1200" b="1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884202" y="105811"/>
            <a:ext cx="5243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accent3">
                    <a:lumMod val="50000"/>
                  </a:schemeClr>
                </a:solidFill>
              </a:rPr>
              <a:t>WP3 -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Researchers at Schools Activities</a:t>
            </a:r>
            <a:endParaRPr lang="it-IT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it-IT" dirty="0">
              <a:solidFill>
                <a:srgbClr val="00B050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395" y="4360398"/>
            <a:ext cx="480624" cy="29446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28AA770-8FB7-4DE0-AAA0-CCD50507EC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4074" y="476490"/>
            <a:ext cx="1818991" cy="97677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8065143" y="1168146"/>
            <a:ext cx="801300" cy="408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4"/>
          <p:cNvSpPr txBox="1">
            <a:spLocks noGrp="1"/>
          </p:cNvSpPr>
          <p:nvPr>
            <p:ph type="title"/>
          </p:nvPr>
        </p:nvSpPr>
        <p:spPr>
          <a:xfrm>
            <a:off x="330200" y="415799"/>
            <a:ext cx="8536200" cy="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b="1" dirty="0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Feedback sull’esperienza</a:t>
            </a:r>
            <a:endParaRPr sz="3600" b="1" dirty="0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4"/>
          <p:cNvSpPr/>
          <p:nvPr/>
        </p:nvSpPr>
        <p:spPr>
          <a:xfrm>
            <a:off x="330200" y="1278731"/>
            <a:ext cx="8536200" cy="300751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endParaRPr dirty="0"/>
          </a:p>
        </p:txBody>
      </p:sp>
      <p:cxnSp>
        <p:nvCxnSpPr>
          <p:cNvPr id="8" name="Connettore diritto 7"/>
          <p:cNvCxnSpPr/>
          <p:nvPr/>
        </p:nvCxnSpPr>
        <p:spPr>
          <a:xfrm flipV="1">
            <a:off x="6421582" y="384464"/>
            <a:ext cx="2363936" cy="178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Freccia a destra con strisce 3"/>
          <p:cNvSpPr/>
          <p:nvPr/>
        </p:nvSpPr>
        <p:spPr>
          <a:xfrm rot="8169218">
            <a:off x="2920919" y="1286389"/>
            <a:ext cx="954788" cy="400050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2514D91-FACA-4EF3-ADF5-A0D07A181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040" y="1920493"/>
            <a:ext cx="4439920" cy="1740788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0661EBF-CBF8-5E72-86B1-3C5FE400C5E2}"/>
              </a:ext>
            </a:extLst>
          </p:cNvPr>
          <p:cNvSpPr txBox="1"/>
          <p:nvPr/>
        </p:nvSpPr>
        <p:spPr>
          <a:xfrm>
            <a:off x="5388746" y="64421"/>
            <a:ext cx="4572000" cy="351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it-IT" sz="800" b="1" i="1" dirty="0"/>
              <a:t>NOTE PER IL CAMBIAMENTO: </a:t>
            </a:r>
          </a:p>
          <a:p>
            <a:pPr marL="12700" algn="ctr">
              <a:spcBef>
                <a:spcPts val="100"/>
              </a:spcBef>
            </a:pPr>
            <a:r>
              <a:rPr lang="it-IT" sz="800" b="1" i="1" dirty="0"/>
              <a:t>MUSICA E CANTO PER L’AGENDA 2030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"/>
          <p:cNvSpPr/>
          <p:nvPr/>
        </p:nvSpPr>
        <p:spPr>
          <a:xfrm>
            <a:off x="8065143" y="1168146"/>
            <a:ext cx="801300" cy="408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 txBox="1">
            <a:spLocks noGrp="1"/>
          </p:cNvSpPr>
          <p:nvPr>
            <p:ph type="title"/>
          </p:nvPr>
        </p:nvSpPr>
        <p:spPr>
          <a:xfrm>
            <a:off x="82246" y="21795"/>
            <a:ext cx="8536200" cy="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b="1" dirty="0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S-Team</a:t>
            </a:r>
            <a:endParaRPr dirty="0"/>
          </a:p>
        </p:txBody>
      </p:sp>
      <p:sp>
        <p:nvSpPr>
          <p:cNvPr id="22" name="Google Shape;22;p2"/>
          <p:cNvSpPr/>
          <p:nvPr/>
        </p:nvSpPr>
        <p:spPr>
          <a:xfrm>
            <a:off x="34184" y="587895"/>
            <a:ext cx="3264122" cy="417762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r>
              <a:rPr lang="it-IT" sz="1600" b="1" i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Studenti</a:t>
            </a:r>
            <a:r>
              <a:rPr lang="it-IT" sz="1600" i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endParaRPr lang="it-IT" sz="10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endParaRPr lang="it-IT" sz="10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endParaRPr lang="it-IT" sz="10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endParaRPr lang="it-IT" sz="9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endParaRPr lang="it-IT" sz="14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endParaRPr lang="it-IT" sz="14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endParaRPr lang="it-IT" sz="14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6362095" y="109247"/>
            <a:ext cx="2487806" cy="320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it-IT" sz="700" b="1" i="1" dirty="0"/>
              <a:t>NOTE PER IL CAMBIAMENTO: </a:t>
            </a:r>
          </a:p>
          <a:p>
            <a:pPr marL="12700" algn="ctr">
              <a:spcBef>
                <a:spcPts val="100"/>
              </a:spcBef>
            </a:pPr>
            <a:r>
              <a:rPr lang="it-IT" sz="700" b="1" i="1" dirty="0"/>
              <a:t>MUSICA E CANTO PER L’AGENDA 2030</a:t>
            </a:r>
          </a:p>
        </p:txBody>
      </p:sp>
      <p:cxnSp>
        <p:nvCxnSpPr>
          <p:cNvPr id="8" name="Connettore diritto 7"/>
          <p:cNvCxnSpPr/>
          <p:nvPr/>
        </p:nvCxnSpPr>
        <p:spPr>
          <a:xfrm flipV="1">
            <a:off x="6421582" y="384464"/>
            <a:ext cx="2363936" cy="178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Immagine 4">
            <a:extLst>
              <a:ext uri="{FF2B5EF4-FFF2-40B4-BE49-F238E27FC236}">
                <a16:creationId xmlns:a16="http://schemas.microsoft.com/office/drawing/2014/main" id="{761074BC-3C04-AAC4-6B10-14E75A001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2920" y="455937"/>
            <a:ext cx="5498722" cy="4687563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0DBE50C-19F2-F9B3-1464-35D06EAD5C3C}"/>
              </a:ext>
            </a:extLst>
          </p:cNvPr>
          <p:cNvSpPr txBox="1"/>
          <p:nvPr/>
        </p:nvSpPr>
        <p:spPr>
          <a:xfrm>
            <a:off x="1900613" y="1052160"/>
            <a:ext cx="126758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Classe III B</a:t>
            </a:r>
          </a:p>
          <a:p>
            <a:endParaRPr lang="it-IT" sz="1000" dirty="0"/>
          </a:p>
          <a:p>
            <a:r>
              <a:rPr lang="it-IT" sz="1000" dirty="0" err="1"/>
              <a:t>Alcaro</a:t>
            </a:r>
            <a:r>
              <a:rPr lang="it-IT" sz="1000" dirty="0"/>
              <a:t> Arthur</a:t>
            </a:r>
          </a:p>
          <a:p>
            <a:r>
              <a:rPr lang="it-IT" sz="1000" dirty="0"/>
              <a:t>Arona Corrado</a:t>
            </a:r>
          </a:p>
          <a:p>
            <a:r>
              <a:rPr lang="it-IT" sz="1000" dirty="0"/>
              <a:t>Brighenti Filippo</a:t>
            </a:r>
          </a:p>
          <a:p>
            <a:r>
              <a:rPr lang="it-IT" sz="1000" dirty="0"/>
              <a:t>Castiglia Aurora</a:t>
            </a:r>
          </a:p>
          <a:p>
            <a:r>
              <a:rPr lang="it-IT" sz="1000" dirty="0"/>
              <a:t>Chiaravalloti Gaia</a:t>
            </a:r>
          </a:p>
          <a:p>
            <a:r>
              <a:rPr lang="it-IT" sz="1000" dirty="0"/>
              <a:t>Chiarella Lorenzo</a:t>
            </a:r>
          </a:p>
          <a:p>
            <a:r>
              <a:rPr lang="it-IT" sz="1000" dirty="0"/>
              <a:t>Dominijanni Arya</a:t>
            </a:r>
          </a:p>
          <a:p>
            <a:r>
              <a:rPr lang="it-IT" sz="1000" dirty="0"/>
              <a:t>Iannoni Ginevra</a:t>
            </a:r>
          </a:p>
          <a:p>
            <a:r>
              <a:rPr lang="it-IT" sz="1000" dirty="0"/>
              <a:t>Kaur </a:t>
            </a:r>
            <a:r>
              <a:rPr lang="it-IT" sz="1000" dirty="0" err="1"/>
              <a:t>Nimrat</a:t>
            </a:r>
            <a:endParaRPr lang="it-IT" sz="1000" dirty="0"/>
          </a:p>
          <a:p>
            <a:r>
              <a:rPr lang="it-IT" sz="1000" dirty="0" err="1"/>
              <a:t>Lomanno</a:t>
            </a:r>
            <a:r>
              <a:rPr lang="it-IT" sz="1000" dirty="0"/>
              <a:t> Gioele</a:t>
            </a:r>
          </a:p>
          <a:p>
            <a:r>
              <a:rPr lang="it-IT" sz="1000" dirty="0"/>
              <a:t>Lucia Federico</a:t>
            </a:r>
          </a:p>
          <a:p>
            <a:r>
              <a:rPr lang="it-IT" sz="1000" dirty="0" err="1"/>
              <a:t>Mim</a:t>
            </a:r>
            <a:r>
              <a:rPr lang="it-IT" sz="1000" dirty="0"/>
              <a:t> </a:t>
            </a:r>
            <a:r>
              <a:rPr lang="it-IT" sz="1000" dirty="0" err="1"/>
              <a:t>Rehnuma</a:t>
            </a:r>
            <a:endParaRPr lang="it-IT" sz="1000" dirty="0"/>
          </a:p>
          <a:p>
            <a:r>
              <a:rPr lang="it-IT" sz="1000" dirty="0"/>
              <a:t>Posca Lorenzo</a:t>
            </a:r>
          </a:p>
          <a:p>
            <a:r>
              <a:rPr lang="it-IT" sz="1000" dirty="0"/>
              <a:t>Procopio Aurora</a:t>
            </a:r>
          </a:p>
          <a:p>
            <a:r>
              <a:rPr lang="it-IT" sz="1000" dirty="0"/>
              <a:t>Reverso Gabriel</a:t>
            </a:r>
          </a:p>
          <a:p>
            <a:r>
              <a:rPr lang="it-IT" sz="1000" dirty="0"/>
              <a:t>Santacroce Marco</a:t>
            </a:r>
          </a:p>
          <a:p>
            <a:r>
              <a:rPr lang="it-IT" sz="1000" dirty="0"/>
              <a:t>Savarese Sofia</a:t>
            </a:r>
          </a:p>
          <a:p>
            <a:r>
              <a:rPr lang="it-IT" sz="1000" dirty="0"/>
              <a:t>Scalzo Asia</a:t>
            </a:r>
          </a:p>
          <a:p>
            <a:r>
              <a:rPr lang="it-IT" sz="1000" dirty="0"/>
              <a:t>Schembri Alessandro</a:t>
            </a:r>
          </a:p>
          <a:p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44012F9-DDD8-FFA3-01EC-F1A5E11A7659}"/>
              </a:ext>
            </a:extLst>
          </p:cNvPr>
          <p:cNvSpPr txBox="1"/>
          <p:nvPr/>
        </p:nvSpPr>
        <p:spPr>
          <a:xfrm>
            <a:off x="368306" y="1052160"/>
            <a:ext cx="1267581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Classe II B</a:t>
            </a:r>
          </a:p>
          <a:p>
            <a:endParaRPr lang="it-IT" sz="1000" dirty="0"/>
          </a:p>
          <a:p>
            <a:r>
              <a:rPr lang="it-IT" sz="1000" dirty="0" err="1"/>
              <a:t>Caloiero</a:t>
            </a:r>
            <a:r>
              <a:rPr lang="it-IT" sz="1000" dirty="0"/>
              <a:t> Luca</a:t>
            </a:r>
          </a:p>
          <a:p>
            <a:r>
              <a:rPr lang="it-IT" sz="1000" dirty="0" err="1"/>
              <a:t>Casadonte</a:t>
            </a:r>
            <a:r>
              <a:rPr lang="it-IT" sz="1000" dirty="0"/>
              <a:t> Giorgia</a:t>
            </a:r>
          </a:p>
          <a:p>
            <a:r>
              <a:rPr lang="it-IT" sz="1000" dirty="0"/>
              <a:t>Crispino Simone</a:t>
            </a:r>
          </a:p>
          <a:p>
            <a:r>
              <a:rPr lang="it-IT" sz="1000" dirty="0"/>
              <a:t>De Fazio Marco</a:t>
            </a:r>
          </a:p>
          <a:p>
            <a:r>
              <a:rPr lang="it-IT" sz="1000" dirty="0"/>
              <a:t>Gambardella Giulia</a:t>
            </a:r>
          </a:p>
          <a:p>
            <a:r>
              <a:rPr lang="it-IT" sz="1000" dirty="0"/>
              <a:t>Guido Lorenzo</a:t>
            </a:r>
          </a:p>
          <a:p>
            <a:r>
              <a:rPr lang="it-IT" sz="1000" dirty="0"/>
              <a:t>Iannelli Eva</a:t>
            </a:r>
          </a:p>
          <a:p>
            <a:r>
              <a:rPr lang="it-IT" sz="1000" dirty="0"/>
              <a:t>Pallone Sharon</a:t>
            </a:r>
          </a:p>
          <a:p>
            <a:r>
              <a:rPr lang="it-IT" sz="1000" dirty="0" err="1"/>
              <a:t>Pirritano</a:t>
            </a:r>
            <a:r>
              <a:rPr lang="it-IT" sz="1000" dirty="0"/>
              <a:t> Nicola</a:t>
            </a:r>
          </a:p>
          <a:p>
            <a:r>
              <a:rPr lang="it-IT" sz="1000" dirty="0"/>
              <a:t>Rondinelli Ester</a:t>
            </a:r>
          </a:p>
          <a:p>
            <a:r>
              <a:rPr lang="it-IT" sz="1000" dirty="0"/>
              <a:t>Russo Eva</a:t>
            </a:r>
          </a:p>
          <a:p>
            <a:r>
              <a:rPr lang="it-IT" sz="1000" dirty="0"/>
              <a:t>Saia Lucrezia Pia</a:t>
            </a:r>
          </a:p>
          <a:p>
            <a:r>
              <a:rPr lang="it-IT" sz="1000" dirty="0"/>
              <a:t>Sarr </a:t>
            </a:r>
            <a:r>
              <a:rPr lang="it-IT" sz="1000" dirty="0" err="1"/>
              <a:t>Kine</a:t>
            </a:r>
            <a:endParaRPr lang="it-IT" sz="1000" dirty="0"/>
          </a:p>
          <a:p>
            <a:r>
              <a:rPr lang="it-IT" sz="1000" dirty="0"/>
              <a:t>Suppa Antonio</a:t>
            </a:r>
          </a:p>
          <a:p>
            <a:endParaRPr lang="it-IT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7C4E558-1DBA-ECE2-9B9D-9736AEC1A47C}"/>
              </a:ext>
            </a:extLst>
          </p:cNvPr>
          <p:cNvSpPr txBox="1"/>
          <p:nvPr/>
        </p:nvSpPr>
        <p:spPr>
          <a:xfrm>
            <a:off x="-46875" y="3708033"/>
            <a:ext cx="2028548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>
                <a:solidFill>
                  <a:srgbClr val="C00000"/>
                </a:solidFill>
              </a:rPr>
              <a:t>Docenti:</a:t>
            </a:r>
          </a:p>
          <a:p>
            <a:pPr algn="ctr"/>
            <a:r>
              <a:rPr lang="it-IT" sz="1000" dirty="0"/>
              <a:t>Caterina Anna Nucera</a:t>
            </a:r>
          </a:p>
          <a:p>
            <a:pPr algn="ctr"/>
            <a:r>
              <a:rPr lang="it-IT" sz="1000" dirty="0"/>
              <a:t>Teresa Immacolata </a:t>
            </a:r>
            <a:r>
              <a:rPr lang="it-IT" sz="1000" dirty="0" err="1"/>
              <a:t>Ficchì</a:t>
            </a:r>
            <a:endParaRPr lang="it-IT" sz="1000" dirty="0"/>
          </a:p>
          <a:p>
            <a:endParaRPr lang="it-IT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"/>
          <p:cNvSpPr/>
          <p:nvPr/>
        </p:nvSpPr>
        <p:spPr>
          <a:xfrm>
            <a:off x="8065143" y="1168146"/>
            <a:ext cx="801300" cy="408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 txBox="1">
            <a:spLocks noGrp="1"/>
          </p:cNvSpPr>
          <p:nvPr>
            <p:ph type="title"/>
          </p:nvPr>
        </p:nvSpPr>
        <p:spPr>
          <a:xfrm>
            <a:off x="330200" y="831545"/>
            <a:ext cx="8536200" cy="566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b="1" dirty="0">
                <a:solidFill>
                  <a:srgbClr val="494429"/>
                </a:solidFill>
                <a:latin typeface="Calibri"/>
                <a:sym typeface="Calibri"/>
              </a:rPr>
              <a:t>Referente scuola e ricercatore</a:t>
            </a:r>
            <a:endParaRPr dirty="0"/>
          </a:p>
        </p:txBody>
      </p:sp>
      <p:sp>
        <p:nvSpPr>
          <p:cNvPr id="22" name="Google Shape;22;p2"/>
          <p:cNvSpPr/>
          <p:nvPr/>
        </p:nvSpPr>
        <p:spPr>
          <a:xfrm>
            <a:off x="330200" y="1428751"/>
            <a:ext cx="8536200" cy="6663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r>
              <a:rPr lang="it-IT" sz="1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Referente scuola: Prof.ssa Elisa Rotiroti; Docente di Matematica e Scienze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r>
              <a:rPr lang="it-IT" sz="1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Ricercatore: Eugenia Strano, Assegnista di ricerca in Economia degli Intermediari finanziari</a:t>
            </a:r>
          </a:p>
        </p:txBody>
      </p:sp>
      <p:cxnSp>
        <p:nvCxnSpPr>
          <p:cNvPr id="8" name="Connettore diritto 7"/>
          <p:cNvCxnSpPr/>
          <p:nvPr/>
        </p:nvCxnSpPr>
        <p:spPr>
          <a:xfrm flipV="1">
            <a:off x="6421582" y="384464"/>
            <a:ext cx="2363936" cy="178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Rettangolo 2">
            <a:extLst>
              <a:ext uri="{FF2B5EF4-FFF2-40B4-BE49-F238E27FC236}">
                <a16:creationId xmlns:a16="http://schemas.microsoft.com/office/drawing/2014/main" id="{FD3BFD37-E429-1FB6-E27D-43C6C097E4E0}"/>
              </a:ext>
            </a:extLst>
          </p:cNvPr>
          <p:cNvSpPr/>
          <p:nvPr/>
        </p:nvSpPr>
        <p:spPr>
          <a:xfrm>
            <a:off x="6421582" y="63863"/>
            <a:ext cx="2487806" cy="320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it-IT" sz="700" b="1" i="1" dirty="0"/>
              <a:t>NOTE PER IL CAMBIAMENTO: </a:t>
            </a:r>
          </a:p>
          <a:p>
            <a:pPr marL="12700" algn="ctr">
              <a:spcBef>
                <a:spcPts val="100"/>
              </a:spcBef>
            </a:pPr>
            <a:r>
              <a:rPr lang="it-IT" sz="700" b="1" i="1" dirty="0"/>
              <a:t>MUSICA E CANTO PER L’AGENDA 2030</a:t>
            </a:r>
          </a:p>
        </p:txBody>
      </p:sp>
    </p:spTree>
    <p:extLst>
      <p:ext uri="{BB962C8B-B14F-4D97-AF65-F5344CB8AC3E}">
        <p14:creationId xmlns:p14="http://schemas.microsoft.com/office/powerpoint/2010/main" val="3878324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/>
          <p:nvPr/>
        </p:nvSpPr>
        <p:spPr>
          <a:xfrm>
            <a:off x="8065143" y="1168146"/>
            <a:ext cx="801300" cy="408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330200" y="363844"/>
            <a:ext cx="8536200" cy="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b="1" dirty="0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EU Mission</a:t>
            </a:r>
            <a:endParaRPr sz="3600" b="1" dirty="0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330200" y="887999"/>
            <a:ext cx="8536200" cy="48429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Adaption</a:t>
            </a:r>
            <a:r>
              <a:rPr lang="it-IT" sz="1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it-IT" sz="14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climate</a:t>
            </a:r>
            <a:r>
              <a:rPr lang="it-IT" sz="1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4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</a:t>
            </a:r>
            <a:endParaRPr lang="it-IT" sz="14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Mission </a:t>
            </a:r>
            <a:r>
              <a:rPr lang="it-IT" sz="14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Starfish</a:t>
            </a:r>
            <a:r>
              <a:rPr lang="it-IT" sz="1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2030: </a:t>
            </a:r>
            <a:r>
              <a:rPr lang="it-IT" sz="14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Restore</a:t>
            </a:r>
            <a:r>
              <a:rPr lang="it-IT" sz="1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4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</a:t>
            </a:r>
            <a:r>
              <a:rPr lang="it-IT" sz="1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Ocean and Waters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03A70607-418F-95A2-170C-ABE181E1068E}"/>
              </a:ext>
            </a:extLst>
          </p:cNvPr>
          <p:cNvSpPr/>
          <p:nvPr/>
        </p:nvSpPr>
        <p:spPr>
          <a:xfrm>
            <a:off x="6439338" y="125642"/>
            <a:ext cx="2487806" cy="320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it-IT" sz="700" b="1" i="1" dirty="0"/>
              <a:t>NOTE PER IL CAMBIAMENTO: </a:t>
            </a:r>
          </a:p>
          <a:p>
            <a:pPr marL="12700" algn="ctr">
              <a:spcBef>
                <a:spcPts val="100"/>
              </a:spcBef>
            </a:pPr>
            <a:r>
              <a:rPr lang="it-IT" sz="700" b="1" i="1" dirty="0"/>
              <a:t>MUSICA E CANTO PER L’AGENDA 2030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8065143" y="1168146"/>
            <a:ext cx="801300" cy="408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4"/>
          <p:cNvSpPr txBox="1">
            <a:spLocks noGrp="1"/>
          </p:cNvSpPr>
          <p:nvPr>
            <p:ph type="title"/>
          </p:nvPr>
        </p:nvSpPr>
        <p:spPr>
          <a:xfrm>
            <a:off x="330200" y="415799"/>
            <a:ext cx="8536200" cy="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b="1" dirty="0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Presenta la tua idea</a:t>
            </a:r>
            <a:endParaRPr sz="3600" b="1" dirty="0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4"/>
          <p:cNvSpPr/>
          <p:nvPr/>
        </p:nvSpPr>
        <p:spPr>
          <a:xfrm>
            <a:off x="330200" y="1079435"/>
            <a:ext cx="8536200" cy="193897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r>
              <a:rPr lang="it-IT" dirty="0"/>
              <a:t>Il progetto «NOTE» PER IL CAMBIAMENTO: MUSICA E CANTO PER L’AGENDA 2030 ha l'obiettivo di sensibilizzare i più piccoli alla cultura della sostenibilità, utilizzando una «melodia educativa». Grazie all'integrazione di musica e linguaggio semplice, il progetto si propone di introdurre i bambini ai 17 Obiettivi di Sviluppo Sostenibile dell'Agenda 2030, facilitando la comprensione di tematiche cruciali per il futuro del nostro Pianeta.</a:t>
            </a:r>
          </a:p>
        </p:txBody>
      </p:sp>
      <p:cxnSp>
        <p:nvCxnSpPr>
          <p:cNvPr id="8" name="Connettore diritto 7"/>
          <p:cNvCxnSpPr/>
          <p:nvPr/>
        </p:nvCxnSpPr>
        <p:spPr>
          <a:xfrm flipV="1">
            <a:off x="6421582" y="384464"/>
            <a:ext cx="2363936" cy="178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AB71948-A5EC-CC2B-2A0C-BAB2A1D2ADDD}"/>
              </a:ext>
            </a:extLst>
          </p:cNvPr>
          <p:cNvSpPr txBox="1"/>
          <p:nvPr/>
        </p:nvSpPr>
        <p:spPr>
          <a:xfrm>
            <a:off x="5388746" y="64421"/>
            <a:ext cx="4572000" cy="351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it-IT" sz="800" b="1" i="1" dirty="0"/>
              <a:t>NOTE PER IL CAMBIAMENTO: </a:t>
            </a:r>
          </a:p>
          <a:p>
            <a:pPr marL="12700" algn="ctr">
              <a:spcBef>
                <a:spcPts val="100"/>
              </a:spcBef>
            </a:pPr>
            <a:r>
              <a:rPr lang="it-IT" sz="800" b="1" i="1" dirty="0"/>
              <a:t>MUSICA E CANTO PER L’AGENDA 2030</a:t>
            </a:r>
          </a:p>
        </p:txBody>
      </p:sp>
    </p:spTree>
    <p:extLst>
      <p:ext uri="{BB962C8B-B14F-4D97-AF65-F5344CB8AC3E}">
        <p14:creationId xmlns:p14="http://schemas.microsoft.com/office/powerpoint/2010/main" val="3499406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/>
          <p:nvPr/>
        </p:nvSpPr>
        <p:spPr>
          <a:xfrm>
            <a:off x="8065143" y="1168146"/>
            <a:ext cx="801300" cy="408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796277" y="298064"/>
            <a:ext cx="8536200" cy="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b="1" dirty="0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Roadmap del progetto 1/4</a:t>
            </a:r>
            <a:endParaRPr sz="3600" b="1" dirty="0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8"/>
          <p:cNvSpPr/>
          <p:nvPr/>
        </p:nvSpPr>
        <p:spPr>
          <a:xfrm>
            <a:off x="449697" y="885995"/>
            <a:ext cx="8536200" cy="37845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Alla scoperta dell’Agenda 2030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1" name="Google Shape;61;p8"/>
          <p:cNvGrpSpPr/>
          <p:nvPr/>
        </p:nvGrpSpPr>
        <p:grpSpPr>
          <a:xfrm>
            <a:off x="591244" y="837658"/>
            <a:ext cx="5976819" cy="1722105"/>
            <a:chOff x="-101447" y="0"/>
            <a:chExt cx="6197447" cy="4064099"/>
          </a:xfrm>
        </p:grpSpPr>
        <p:sp>
          <p:nvSpPr>
            <p:cNvPr id="62" name="Google Shape;62;p8"/>
            <p:cNvSpPr/>
            <p:nvPr/>
          </p:nvSpPr>
          <p:spPr>
            <a:xfrm>
              <a:off x="0" y="1219199"/>
              <a:ext cx="6096000" cy="1625700"/>
            </a:xfrm>
            <a:prstGeom prst="notchedRightArrow">
              <a:avLst>
                <a:gd name="adj1" fmla="val 50000"/>
                <a:gd name="adj2" fmla="val 50000"/>
              </a:avLst>
            </a:prstGeom>
            <a:solidFill>
              <a:srgbClr val="E7C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8"/>
            <p:cNvSpPr/>
            <p:nvPr/>
          </p:nvSpPr>
          <p:spPr>
            <a:xfrm>
              <a:off x="2745" y="0"/>
              <a:ext cx="1320600" cy="162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8"/>
            <p:cNvSpPr/>
            <p:nvPr/>
          </p:nvSpPr>
          <p:spPr>
            <a:xfrm>
              <a:off x="459896" y="1828800"/>
              <a:ext cx="406500" cy="406500"/>
            </a:xfrm>
            <a:prstGeom prst="ellipse">
              <a:avLst/>
            </a:prstGeom>
            <a:solidFill>
              <a:srgbClr val="BF504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8"/>
            <p:cNvSpPr/>
            <p:nvPr/>
          </p:nvSpPr>
          <p:spPr>
            <a:xfrm>
              <a:off x="1905004" y="2438399"/>
              <a:ext cx="1320600" cy="162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8"/>
            <p:cNvSpPr txBox="1"/>
            <p:nvPr/>
          </p:nvSpPr>
          <p:spPr>
            <a:xfrm>
              <a:off x="-101447" y="2242251"/>
              <a:ext cx="1320600" cy="162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6450" tIns="156450" rIns="156450" bIns="15645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050" b="1" i="1" dirty="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1° incontro</a:t>
              </a:r>
              <a:endParaRPr sz="1050" b="1" i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8"/>
            <p:cNvSpPr/>
            <p:nvPr/>
          </p:nvSpPr>
          <p:spPr>
            <a:xfrm>
              <a:off x="1828799" y="1831075"/>
              <a:ext cx="406500" cy="406500"/>
            </a:xfrm>
            <a:prstGeom prst="ellipse">
              <a:avLst/>
            </a:prstGeom>
            <a:solidFill>
              <a:schemeClr val="accent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8"/>
            <p:cNvSpPr/>
            <p:nvPr/>
          </p:nvSpPr>
          <p:spPr>
            <a:xfrm>
              <a:off x="1498703" y="8453"/>
              <a:ext cx="1320600" cy="162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8"/>
            <p:cNvSpPr/>
            <p:nvPr/>
          </p:nvSpPr>
          <p:spPr>
            <a:xfrm>
              <a:off x="3233367" y="1828800"/>
              <a:ext cx="406500" cy="406500"/>
            </a:xfrm>
            <a:prstGeom prst="ellipse">
              <a:avLst/>
            </a:prstGeom>
            <a:solidFill>
              <a:schemeClr val="accent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>
              <a:off x="4038596" y="1156012"/>
              <a:ext cx="1320600" cy="162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>
              <a:off x="4620103" y="1828800"/>
              <a:ext cx="406500" cy="406500"/>
            </a:xfrm>
            <a:prstGeom prst="ellipse">
              <a:avLst/>
            </a:prstGeom>
            <a:solidFill>
              <a:srgbClr val="49ACC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4" name="Connettore diritto 23"/>
          <p:cNvCxnSpPr/>
          <p:nvPr/>
        </p:nvCxnSpPr>
        <p:spPr>
          <a:xfrm flipV="1">
            <a:off x="6421582" y="384464"/>
            <a:ext cx="2363936" cy="178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A856A4A-680D-1522-EBA1-C3D94110871C}"/>
              </a:ext>
            </a:extLst>
          </p:cNvPr>
          <p:cNvSpPr txBox="1"/>
          <p:nvPr/>
        </p:nvSpPr>
        <p:spPr>
          <a:xfrm>
            <a:off x="5333483" y="65807"/>
            <a:ext cx="4572000" cy="351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it-IT" sz="800" b="1" i="1" dirty="0"/>
              <a:t>NOTE PER IL CAMBIAMENTO: </a:t>
            </a:r>
          </a:p>
          <a:p>
            <a:pPr marL="12700" algn="ctr">
              <a:spcBef>
                <a:spcPts val="100"/>
              </a:spcBef>
            </a:pPr>
            <a:r>
              <a:rPr lang="it-IT" sz="800" b="1" i="1" dirty="0"/>
              <a:t>MUSICA E CANTO PER L’AGENDA 2030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3408E36-697B-C930-00F1-C8A7BB6C94FF}"/>
              </a:ext>
            </a:extLst>
          </p:cNvPr>
          <p:cNvSpPr txBox="1"/>
          <p:nvPr/>
        </p:nvSpPr>
        <p:spPr>
          <a:xfrm>
            <a:off x="6465756" y="1231893"/>
            <a:ext cx="252014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RQ: Cos'è l'Agenda 2030?</a:t>
            </a:r>
            <a:br>
              <a:rPr lang="it-IT" sz="1400" dirty="0"/>
            </a:br>
            <a:r>
              <a:rPr lang="it-IT" sz="1400" dirty="0"/>
              <a:t>Estrazione di un numero casuale da 1 a 17.</a:t>
            </a:r>
            <a:br>
              <a:rPr lang="it-IT" sz="1400" dirty="0"/>
            </a:br>
            <a:r>
              <a:rPr lang="it-IT" sz="1400" dirty="0"/>
              <a:t>Attribuzione di un disegno e di una poesia per ogni obiettivo.</a:t>
            </a:r>
          </a:p>
        </p:txBody>
      </p:sp>
      <p:pic>
        <p:nvPicPr>
          <p:cNvPr id="9" name="Immagine 8" descr="Immagine che contiene vestiti, Arte bambini, Apprendimento, persona&#10;&#10;Il contenuto generato dall'IA potrebbe non essere corretto.">
            <a:extLst>
              <a:ext uri="{FF2B5EF4-FFF2-40B4-BE49-F238E27FC236}">
                <a16:creationId xmlns:a16="http://schemas.microsoft.com/office/drawing/2014/main" id="{0329359C-6C2E-36C6-0769-5903166C42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752098" y="1385084"/>
            <a:ext cx="1527850" cy="2716178"/>
          </a:xfrm>
          <a:prstGeom prst="rect">
            <a:avLst/>
          </a:prstGeom>
        </p:spPr>
      </p:pic>
      <p:pic>
        <p:nvPicPr>
          <p:cNvPr id="11" name="Immagine 10" descr="Immagine che contiene vestiti, interno, Apprendimento, persona&#10;&#10;Il contenuto generato dall'IA potrebbe non essere corretto.">
            <a:extLst>
              <a:ext uri="{FF2B5EF4-FFF2-40B4-BE49-F238E27FC236}">
                <a16:creationId xmlns:a16="http://schemas.microsoft.com/office/drawing/2014/main" id="{90BE8D77-DE0B-1DBF-83F5-A74E22ACDF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8063" y="2366681"/>
            <a:ext cx="2521098" cy="2774124"/>
          </a:xfrm>
          <a:prstGeom prst="rect">
            <a:avLst/>
          </a:prstGeom>
        </p:spPr>
      </p:pic>
      <p:pic>
        <p:nvPicPr>
          <p:cNvPr id="13" name="Immagine 12" descr="Immagine che contiene vestiti, persona, Apprendimento, libro&#10;&#10;Il contenuto generato dall'IA potrebbe non essere corretto.">
            <a:extLst>
              <a:ext uri="{FF2B5EF4-FFF2-40B4-BE49-F238E27FC236}">
                <a16:creationId xmlns:a16="http://schemas.microsoft.com/office/drawing/2014/main" id="{61456A4B-F22E-1493-E323-FABC600D9E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664818" y="2760597"/>
            <a:ext cx="1370370" cy="2997066"/>
          </a:xfrm>
          <a:prstGeom prst="rect">
            <a:avLst/>
          </a:prstGeom>
        </p:spPr>
      </p:pic>
      <p:pic>
        <p:nvPicPr>
          <p:cNvPr id="15" name="Immagine 14" descr="Immagine che contiene lettera, calligrafia, forniture per ufficio, cancelleria&#10;&#10;Il contenuto generato dall'IA potrebbe non essere corretto.">
            <a:extLst>
              <a:ext uri="{FF2B5EF4-FFF2-40B4-BE49-F238E27FC236}">
                <a16:creationId xmlns:a16="http://schemas.microsoft.com/office/drawing/2014/main" id="{CEDF8106-ACB1-AB0E-475B-DA769179AF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4112" y="2004391"/>
            <a:ext cx="1642798" cy="3139109"/>
          </a:xfrm>
          <a:prstGeom prst="rect">
            <a:avLst/>
          </a:prstGeom>
        </p:spPr>
      </p:pic>
      <p:pic>
        <p:nvPicPr>
          <p:cNvPr id="17" name="Immagine 16" descr="Immagine che contiene vestiti, persona, testo, Viso umano&#10;&#10;Il contenuto generato dall'IA potrebbe non essere corretto.">
            <a:extLst>
              <a:ext uri="{FF2B5EF4-FFF2-40B4-BE49-F238E27FC236}">
                <a16:creationId xmlns:a16="http://schemas.microsoft.com/office/drawing/2014/main" id="{494F5493-1B7F-7E1A-5CEC-547911726E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534" y="2231586"/>
            <a:ext cx="1525910" cy="271272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>
          <a:extLst>
            <a:ext uri="{FF2B5EF4-FFF2-40B4-BE49-F238E27FC236}">
              <a16:creationId xmlns:a16="http://schemas.microsoft.com/office/drawing/2014/main" id="{F646A53A-4382-D48B-5CCB-7953CB38A2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>
            <a:extLst>
              <a:ext uri="{FF2B5EF4-FFF2-40B4-BE49-F238E27FC236}">
                <a16:creationId xmlns:a16="http://schemas.microsoft.com/office/drawing/2014/main" id="{FDE5FB91-D04A-EC81-004F-2BB9D2E6DFD5}"/>
              </a:ext>
            </a:extLst>
          </p:cNvPr>
          <p:cNvSpPr/>
          <p:nvPr/>
        </p:nvSpPr>
        <p:spPr>
          <a:xfrm>
            <a:off x="8065143" y="1168146"/>
            <a:ext cx="801300" cy="408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8">
            <a:extLst>
              <a:ext uri="{FF2B5EF4-FFF2-40B4-BE49-F238E27FC236}">
                <a16:creationId xmlns:a16="http://schemas.microsoft.com/office/drawing/2014/main" id="{65879A62-C3D5-8C26-B46C-F46CF3322D8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6277" y="298064"/>
            <a:ext cx="8536200" cy="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b="1" dirty="0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Roadmap del progetto 2/4</a:t>
            </a:r>
            <a:endParaRPr sz="3600" b="1" dirty="0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8">
            <a:extLst>
              <a:ext uri="{FF2B5EF4-FFF2-40B4-BE49-F238E27FC236}">
                <a16:creationId xmlns:a16="http://schemas.microsoft.com/office/drawing/2014/main" id="{D7E3CE0F-CF34-33C9-816F-A7A6F6EA71F4}"/>
              </a:ext>
            </a:extLst>
          </p:cNvPr>
          <p:cNvSpPr/>
          <p:nvPr/>
        </p:nvSpPr>
        <p:spPr>
          <a:xfrm>
            <a:off x="607800" y="866686"/>
            <a:ext cx="8536200" cy="37845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Seminare Poesia: giocare e recitare per scoprire significati nascosti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1" name="Google Shape;61;p8">
            <a:extLst>
              <a:ext uri="{FF2B5EF4-FFF2-40B4-BE49-F238E27FC236}">
                <a16:creationId xmlns:a16="http://schemas.microsoft.com/office/drawing/2014/main" id="{C1DB429D-D216-6EE0-1FC2-C1E420F5709F}"/>
              </a:ext>
            </a:extLst>
          </p:cNvPr>
          <p:cNvGrpSpPr/>
          <p:nvPr/>
        </p:nvGrpSpPr>
        <p:grpSpPr>
          <a:xfrm>
            <a:off x="691727" y="837658"/>
            <a:ext cx="5930714" cy="1722105"/>
            <a:chOff x="2745" y="0"/>
            <a:chExt cx="6149640" cy="4064099"/>
          </a:xfrm>
        </p:grpSpPr>
        <p:sp>
          <p:nvSpPr>
            <p:cNvPr id="62" name="Google Shape;62;p8">
              <a:extLst>
                <a:ext uri="{FF2B5EF4-FFF2-40B4-BE49-F238E27FC236}">
                  <a16:creationId xmlns:a16="http://schemas.microsoft.com/office/drawing/2014/main" id="{F53A2B51-24EE-EE69-D850-991947F084C5}"/>
                </a:ext>
              </a:extLst>
            </p:cNvPr>
            <p:cNvSpPr/>
            <p:nvPr/>
          </p:nvSpPr>
          <p:spPr>
            <a:xfrm>
              <a:off x="56386" y="1084345"/>
              <a:ext cx="6095999" cy="1625701"/>
            </a:xfrm>
            <a:prstGeom prst="notchedRightArrow">
              <a:avLst>
                <a:gd name="adj1" fmla="val 50000"/>
                <a:gd name="adj2" fmla="val 50000"/>
              </a:avLst>
            </a:prstGeom>
            <a:solidFill>
              <a:srgbClr val="E7C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8">
              <a:extLst>
                <a:ext uri="{FF2B5EF4-FFF2-40B4-BE49-F238E27FC236}">
                  <a16:creationId xmlns:a16="http://schemas.microsoft.com/office/drawing/2014/main" id="{4775F833-5FC2-0632-13B3-66845B73FE9B}"/>
                </a:ext>
              </a:extLst>
            </p:cNvPr>
            <p:cNvSpPr/>
            <p:nvPr/>
          </p:nvSpPr>
          <p:spPr>
            <a:xfrm>
              <a:off x="2745" y="0"/>
              <a:ext cx="1320600" cy="162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8">
              <a:extLst>
                <a:ext uri="{FF2B5EF4-FFF2-40B4-BE49-F238E27FC236}">
                  <a16:creationId xmlns:a16="http://schemas.microsoft.com/office/drawing/2014/main" id="{D2395B60-4E16-C9BE-9A71-CE2A99BE059A}"/>
                </a:ext>
              </a:extLst>
            </p:cNvPr>
            <p:cNvSpPr/>
            <p:nvPr/>
          </p:nvSpPr>
          <p:spPr>
            <a:xfrm>
              <a:off x="459896" y="1828800"/>
              <a:ext cx="406500" cy="406500"/>
            </a:xfrm>
            <a:prstGeom prst="ellipse">
              <a:avLst/>
            </a:prstGeom>
            <a:solidFill>
              <a:srgbClr val="BF504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8">
              <a:extLst>
                <a:ext uri="{FF2B5EF4-FFF2-40B4-BE49-F238E27FC236}">
                  <a16:creationId xmlns:a16="http://schemas.microsoft.com/office/drawing/2014/main" id="{CB33AA4C-561A-EEB2-FA75-79D6198FA353}"/>
                </a:ext>
              </a:extLst>
            </p:cNvPr>
            <p:cNvSpPr/>
            <p:nvPr/>
          </p:nvSpPr>
          <p:spPr>
            <a:xfrm>
              <a:off x="1905004" y="2438399"/>
              <a:ext cx="1320600" cy="162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8">
              <a:extLst>
                <a:ext uri="{FF2B5EF4-FFF2-40B4-BE49-F238E27FC236}">
                  <a16:creationId xmlns:a16="http://schemas.microsoft.com/office/drawing/2014/main" id="{8D8F7A7A-8664-CF0B-B0D8-FF8489B85D3C}"/>
                </a:ext>
              </a:extLst>
            </p:cNvPr>
            <p:cNvSpPr txBox="1"/>
            <p:nvPr/>
          </p:nvSpPr>
          <p:spPr>
            <a:xfrm>
              <a:off x="1344748" y="2032048"/>
              <a:ext cx="1320600" cy="16257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6450" tIns="156450" rIns="156450" bIns="15645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050" b="1" i="1" dirty="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2° incontro</a:t>
              </a:r>
              <a:endParaRPr sz="1050" b="1" i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8">
              <a:extLst>
                <a:ext uri="{FF2B5EF4-FFF2-40B4-BE49-F238E27FC236}">
                  <a16:creationId xmlns:a16="http://schemas.microsoft.com/office/drawing/2014/main" id="{62C56210-E250-A44B-420C-093157D2B245}"/>
                </a:ext>
              </a:extLst>
            </p:cNvPr>
            <p:cNvSpPr/>
            <p:nvPr/>
          </p:nvSpPr>
          <p:spPr>
            <a:xfrm>
              <a:off x="1828799" y="1831075"/>
              <a:ext cx="406500" cy="406500"/>
            </a:xfrm>
            <a:prstGeom prst="ellipse">
              <a:avLst/>
            </a:prstGeom>
            <a:solidFill>
              <a:schemeClr val="accent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8">
              <a:extLst>
                <a:ext uri="{FF2B5EF4-FFF2-40B4-BE49-F238E27FC236}">
                  <a16:creationId xmlns:a16="http://schemas.microsoft.com/office/drawing/2014/main" id="{8284E87C-162C-2DE2-53C9-0CA05C9A41CF}"/>
                </a:ext>
              </a:extLst>
            </p:cNvPr>
            <p:cNvSpPr/>
            <p:nvPr/>
          </p:nvSpPr>
          <p:spPr>
            <a:xfrm>
              <a:off x="1498703" y="8453"/>
              <a:ext cx="1320600" cy="162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8">
              <a:extLst>
                <a:ext uri="{FF2B5EF4-FFF2-40B4-BE49-F238E27FC236}">
                  <a16:creationId xmlns:a16="http://schemas.microsoft.com/office/drawing/2014/main" id="{F25DC02F-6973-0A9E-21FB-3C4C978EAC1B}"/>
                </a:ext>
              </a:extLst>
            </p:cNvPr>
            <p:cNvSpPr/>
            <p:nvPr/>
          </p:nvSpPr>
          <p:spPr>
            <a:xfrm>
              <a:off x="3233367" y="1828800"/>
              <a:ext cx="406500" cy="406500"/>
            </a:xfrm>
            <a:prstGeom prst="ellipse">
              <a:avLst/>
            </a:prstGeom>
            <a:solidFill>
              <a:schemeClr val="accent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8">
              <a:extLst>
                <a:ext uri="{FF2B5EF4-FFF2-40B4-BE49-F238E27FC236}">
                  <a16:creationId xmlns:a16="http://schemas.microsoft.com/office/drawing/2014/main" id="{15779A1A-999D-05F4-CA75-7FD4BEC04740}"/>
                </a:ext>
              </a:extLst>
            </p:cNvPr>
            <p:cNvSpPr/>
            <p:nvPr/>
          </p:nvSpPr>
          <p:spPr>
            <a:xfrm>
              <a:off x="4038596" y="1156012"/>
              <a:ext cx="1320600" cy="162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8">
              <a:extLst>
                <a:ext uri="{FF2B5EF4-FFF2-40B4-BE49-F238E27FC236}">
                  <a16:creationId xmlns:a16="http://schemas.microsoft.com/office/drawing/2014/main" id="{CE65802E-3329-786D-CEB7-45C8FB100B4E}"/>
                </a:ext>
              </a:extLst>
            </p:cNvPr>
            <p:cNvSpPr/>
            <p:nvPr/>
          </p:nvSpPr>
          <p:spPr>
            <a:xfrm>
              <a:off x="4620103" y="1828800"/>
              <a:ext cx="406500" cy="406500"/>
            </a:xfrm>
            <a:prstGeom prst="ellipse">
              <a:avLst/>
            </a:prstGeom>
            <a:solidFill>
              <a:srgbClr val="49ACC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BCF4B11F-E170-FA9D-F503-1E87F2F710FC}"/>
              </a:ext>
            </a:extLst>
          </p:cNvPr>
          <p:cNvCxnSpPr/>
          <p:nvPr/>
        </p:nvCxnSpPr>
        <p:spPr>
          <a:xfrm flipV="1">
            <a:off x="6421582" y="384464"/>
            <a:ext cx="2363936" cy="178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877353D-4B40-A94C-3EA4-2E0657A386FC}"/>
              </a:ext>
            </a:extLst>
          </p:cNvPr>
          <p:cNvSpPr txBox="1"/>
          <p:nvPr/>
        </p:nvSpPr>
        <p:spPr>
          <a:xfrm>
            <a:off x="5333483" y="65807"/>
            <a:ext cx="4572000" cy="351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it-IT" sz="800" b="1" i="1" dirty="0"/>
              <a:t>NOTE PER IL CAMBIAMENTO: </a:t>
            </a:r>
          </a:p>
          <a:p>
            <a:pPr marL="12700" algn="ctr">
              <a:spcBef>
                <a:spcPts val="100"/>
              </a:spcBef>
            </a:pPr>
            <a:r>
              <a:rPr lang="it-IT" sz="800" b="1" i="1" dirty="0"/>
              <a:t>MUSICA E CANTO PER L’AGENDA 2030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4056A06-E5EB-0B76-C501-8DB76A45B6F9}"/>
              </a:ext>
            </a:extLst>
          </p:cNvPr>
          <p:cNvSpPr txBox="1"/>
          <p:nvPr/>
        </p:nvSpPr>
        <p:spPr>
          <a:xfrm>
            <a:off x="6622441" y="1347675"/>
            <a:ext cx="2520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I bambini hanno recitato una Poesia per ciascun obiettivo.</a:t>
            </a:r>
          </a:p>
        </p:txBody>
      </p:sp>
      <p:pic>
        <p:nvPicPr>
          <p:cNvPr id="10" name="Immagine 9" descr="Immagine che contiene vestiti, Viso umano, persona, puzzle&#10;&#10;Il contenuto generato dall'IA potrebbe non essere corretto.">
            <a:extLst>
              <a:ext uri="{FF2B5EF4-FFF2-40B4-BE49-F238E27FC236}">
                <a16:creationId xmlns:a16="http://schemas.microsoft.com/office/drawing/2014/main" id="{5A446DAF-3556-41E4-AA36-6A09C5D0D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4690" y="1907509"/>
            <a:ext cx="1552297" cy="2069729"/>
          </a:xfrm>
          <a:prstGeom prst="rect">
            <a:avLst/>
          </a:prstGeom>
        </p:spPr>
      </p:pic>
      <p:pic>
        <p:nvPicPr>
          <p:cNvPr id="14" name="Immagine 13" descr="Immagine che contiene vestiti, persona, Viso umano, ragazzo&#10;&#10;Il contenuto generato dall'IA potrebbe non essere corretto.">
            <a:extLst>
              <a:ext uri="{FF2B5EF4-FFF2-40B4-BE49-F238E27FC236}">
                <a16:creationId xmlns:a16="http://schemas.microsoft.com/office/drawing/2014/main" id="{0E73565D-1886-7861-FAD6-99D7FCF968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4865" y="1907509"/>
            <a:ext cx="1496126" cy="1994834"/>
          </a:xfrm>
          <a:prstGeom prst="rect">
            <a:avLst/>
          </a:prstGeom>
        </p:spPr>
      </p:pic>
      <p:pic>
        <p:nvPicPr>
          <p:cNvPr id="17" name="Immagine 16" descr="Immagine che contiene vestiti, persona, Viso umano, bambino&#10;&#10;Il contenuto generato dall'IA potrebbe non essere corretto.">
            <a:extLst>
              <a:ext uri="{FF2B5EF4-FFF2-40B4-BE49-F238E27FC236}">
                <a16:creationId xmlns:a16="http://schemas.microsoft.com/office/drawing/2014/main" id="{07E32AD1-F9D4-48B4-A4AC-6ED74C3DE2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5423" y="3209955"/>
            <a:ext cx="1367505" cy="1823340"/>
          </a:xfrm>
          <a:prstGeom prst="rect">
            <a:avLst/>
          </a:prstGeom>
        </p:spPr>
      </p:pic>
      <p:pic>
        <p:nvPicPr>
          <p:cNvPr id="21" name="Immagine 20" descr="Immagine che contiene vestiti, persona, Apprendimento, Viso umano&#10;&#10;Il contenuto generato dall'IA potrebbe non essere corretto.">
            <a:extLst>
              <a:ext uri="{FF2B5EF4-FFF2-40B4-BE49-F238E27FC236}">
                <a16:creationId xmlns:a16="http://schemas.microsoft.com/office/drawing/2014/main" id="{261D24C4-EEC1-0E63-2798-A5E78E45AB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929" y="2559763"/>
            <a:ext cx="1752237" cy="2336315"/>
          </a:xfrm>
          <a:prstGeom prst="rect">
            <a:avLst/>
          </a:prstGeom>
        </p:spPr>
      </p:pic>
      <p:pic>
        <p:nvPicPr>
          <p:cNvPr id="23" name="Immagine 22" descr="Immagine che contiene vestiti, persona, bambino, Apprendimento&#10;&#10;Il contenuto generato dall'IA potrebbe non essere corretto.">
            <a:extLst>
              <a:ext uri="{FF2B5EF4-FFF2-40B4-BE49-F238E27FC236}">
                <a16:creationId xmlns:a16="http://schemas.microsoft.com/office/drawing/2014/main" id="{B8A57036-05E0-C478-B5D6-2AC1934BA0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5756" y="2130990"/>
            <a:ext cx="1552297" cy="2069729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3B3C1679-710B-ABF5-010A-E96566E6BE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97792" y="2644859"/>
            <a:ext cx="2247959" cy="191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758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>
          <a:extLst>
            <a:ext uri="{FF2B5EF4-FFF2-40B4-BE49-F238E27FC236}">
              <a16:creationId xmlns:a16="http://schemas.microsoft.com/office/drawing/2014/main" id="{17DB76D5-2640-92C4-6F4E-82AD7D90D8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>
            <a:extLst>
              <a:ext uri="{FF2B5EF4-FFF2-40B4-BE49-F238E27FC236}">
                <a16:creationId xmlns:a16="http://schemas.microsoft.com/office/drawing/2014/main" id="{19C52800-FD6F-6732-5082-8FDB40E5752F}"/>
              </a:ext>
            </a:extLst>
          </p:cNvPr>
          <p:cNvSpPr/>
          <p:nvPr/>
        </p:nvSpPr>
        <p:spPr>
          <a:xfrm>
            <a:off x="8065143" y="1168146"/>
            <a:ext cx="801300" cy="408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8">
            <a:extLst>
              <a:ext uri="{FF2B5EF4-FFF2-40B4-BE49-F238E27FC236}">
                <a16:creationId xmlns:a16="http://schemas.microsoft.com/office/drawing/2014/main" id="{30480BBB-7080-CD24-4FFD-BD4EFCF6970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6277" y="298064"/>
            <a:ext cx="8536200" cy="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b="1" dirty="0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Roadmap del progetto 3/4</a:t>
            </a:r>
            <a:endParaRPr sz="3600" b="1" dirty="0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8">
            <a:extLst>
              <a:ext uri="{FF2B5EF4-FFF2-40B4-BE49-F238E27FC236}">
                <a16:creationId xmlns:a16="http://schemas.microsoft.com/office/drawing/2014/main" id="{D9E3F585-BD5F-DCE6-8521-F4BB2D6085D5}"/>
              </a:ext>
            </a:extLst>
          </p:cNvPr>
          <p:cNvSpPr/>
          <p:nvPr/>
        </p:nvSpPr>
        <p:spPr>
          <a:xfrm>
            <a:off x="66117" y="851435"/>
            <a:ext cx="8536200" cy="53676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Coltiviamo la creatività: rielaborazione visiva dei testi poetici dell’Agenda 2030, trasformando le parole in disegni.</a:t>
            </a:r>
          </a:p>
        </p:txBody>
      </p:sp>
      <p:grpSp>
        <p:nvGrpSpPr>
          <p:cNvPr id="61" name="Google Shape;61;p8">
            <a:extLst>
              <a:ext uri="{FF2B5EF4-FFF2-40B4-BE49-F238E27FC236}">
                <a16:creationId xmlns:a16="http://schemas.microsoft.com/office/drawing/2014/main" id="{E00655A0-3163-5CFE-6E4E-ABFFB5C5E558}"/>
              </a:ext>
            </a:extLst>
          </p:cNvPr>
          <p:cNvGrpSpPr/>
          <p:nvPr/>
        </p:nvGrpSpPr>
        <p:grpSpPr>
          <a:xfrm>
            <a:off x="378922" y="851435"/>
            <a:ext cx="7910590" cy="1722105"/>
            <a:chOff x="2745" y="0"/>
            <a:chExt cx="6149640" cy="4064099"/>
          </a:xfrm>
        </p:grpSpPr>
        <p:sp>
          <p:nvSpPr>
            <p:cNvPr id="62" name="Google Shape;62;p8">
              <a:extLst>
                <a:ext uri="{FF2B5EF4-FFF2-40B4-BE49-F238E27FC236}">
                  <a16:creationId xmlns:a16="http://schemas.microsoft.com/office/drawing/2014/main" id="{A3F5A144-84DA-A5F4-FAC9-BC5F38B21EEB}"/>
                </a:ext>
              </a:extLst>
            </p:cNvPr>
            <p:cNvSpPr/>
            <p:nvPr/>
          </p:nvSpPr>
          <p:spPr>
            <a:xfrm>
              <a:off x="56386" y="1084345"/>
              <a:ext cx="6095999" cy="1625701"/>
            </a:xfrm>
            <a:prstGeom prst="notchedRightArrow">
              <a:avLst>
                <a:gd name="adj1" fmla="val 50000"/>
                <a:gd name="adj2" fmla="val 50000"/>
              </a:avLst>
            </a:prstGeom>
            <a:solidFill>
              <a:srgbClr val="E7C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8">
              <a:extLst>
                <a:ext uri="{FF2B5EF4-FFF2-40B4-BE49-F238E27FC236}">
                  <a16:creationId xmlns:a16="http://schemas.microsoft.com/office/drawing/2014/main" id="{60DC2A6D-5940-BAC7-6318-6F5294DCEE23}"/>
                </a:ext>
              </a:extLst>
            </p:cNvPr>
            <p:cNvSpPr/>
            <p:nvPr/>
          </p:nvSpPr>
          <p:spPr>
            <a:xfrm>
              <a:off x="2745" y="0"/>
              <a:ext cx="1320600" cy="162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8">
              <a:extLst>
                <a:ext uri="{FF2B5EF4-FFF2-40B4-BE49-F238E27FC236}">
                  <a16:creationId xmlns:a16="http://schemas.microsoft.com/office/drawing/2014/main" id="{9DF816B2-9F28-AAD9-6C9E-DB030FE011D7}"/>
                </a:ext>
              </a:extLst>
            </p:cNvPr>
            <p:cNvSpPr/>
            <p:nvPr/>
          </p:nvSpPr>
          <p:spPr>
            <a:xfrm>
              <a:off x="459896" y="1828800"/>
              <a:ext cx="406500" cy="406500"/>
            </a:xfrm>
            <a:prstGeom prst="ellipse">
              <a:avLst/>
            </a:prstGeom>
            <a:solidFill>
              <a:srgbClr val="BF504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8">
              <a:extLst>
                <a:ext uri="{FF2B5EF4-FFF2-40B4-BE49-F238E27FC236}">
                  <a16:creationId xmlns:a16="http://schemas.microsoft.com/office/drawing/2014/main" id="{02715130-4E2C-0015-7AFD-59DA4D66B0DD}"/>
                </a:ext>
              </a:extLst>
            </p:cNvPr>
            <p:cNvSpPr/>
            <p:nvPr/>
          </p:nvSpPr>
          <p:spPr>
            <a:xfrm>
              <a:off x="1905004" y="2438399"/>
              <a:ext cx="1320600" cy="162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8">
              <a:extLst>
                <a:ext uri="{FF2B5EF4-FFF2-40B4-BE49-F238E27FC236}">
                  <a16:creationId xmlns:a16="http://schemas.microsoft.com/office/drawing/2014/main" id="{48C91626-3EDF-475B-4E59-ED972730A6F5}"/>
                </a:ext>
              </a:extLst>
            </p:cNvPr>
            <p:cNvSpPr txBox="1"/>
            <p:nvPr/>
          </p:nvSpPr>
          <p:spPr>
            <a:xfrm>
              <a:off x="2789719" y="2166904"/>
              <a:ext cx="1294199" cy="16257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6450" tIns="156450" rIns="156450" bIns="15645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050" b="1" i="1" dirty="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3 incontro</a:t>
              </a:r>
              <a:endParaRPr sz="1050" b="1" i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8">
              <a:extLst>
                <a:ext uri="{FF2B5EF4-FFF2-40B4-BE49-F238E27FC236}">
                  <a16:creationId xmlns:a16="http://schemas.microsoft.com/office/drawing/2014/main" id="{7534C3E8-FBF2-A5E8-6A15-F78220957360}"/>
                </a:ext>
              </a:extLst>
            </p:cNvPr>
            <p:cNvSpPr/>
            <p:nvPr/>
          </p:nvSpPr>
          <p:spPr>
            <a:xfrm>
              <a:off x="1828799" y="1831075"/>
              <a:ext cx="406500" cy="406500"/>
            </a:xfrm>
            <a:prstGeom prst="ellipse">
              <a:avLst/>
            </a:prstGeom>
            <a:solidFill>
              <a:schemeClr val="accent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8">
              <a:extLst>
                <a:ext uri="{FF2B5EF4-FFF2-40B4-BE49-F238E27FC236}">
                  <a16:creationId xmlns:a16="http://schemas.microsoft.com/office/drawing/2014/main" id="{CA957193-E222-57C5-E110-EB0BE6A0EB7F}"/>
                </a:ext>
              </a:extLst>
            </p:cNvPr>
            <p:cNvSpPr/>
            <p:nvPr/>
          </p:nvSpPr>
          <p:spPr>
            <a:xfrm>
              <a:off x="1498703" y="8453"/>
              <a:ext cx="1320600" cy="162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8">
              <a:extLst>
                <a:ext uri="{FF2B5EF4-FFF2-40B4-BE49-F238E27FC236}">
                  <a16:creationId xmlns:a16="http://schemas.microsoft.com/office/drawing/2014/main" id="{F8B190CE-B441-5528-83A0-64947D75612D}"/>
                </a:ext>
              </a:extLst>
            </p:cNvPr>
            <p:cNvSpPr/>
            <p:nvPr/>
          </p:nvSpPr>
          <p:spPr>
            <a:xfrm>
              <a:off x="3233367" y="1828800"/>
              <a:ext cx="406500" cy="406500"/>
            </a:xfrm>
            <a:prstGeom prst="ellipse">
              <a:avLst/>
            </a:prstGeom>
            <a:solidFill>
              <a:schemeClr val="accent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8">
              <a:extLst>
                <a:ext uri="{FF2B5EF4-FFF2-40B4-BE49-F238E27FC236}">
                  <a16:creationId xmlns:a16="http://schemas.microsoft.com/office/drawing/2014/main" id="{228648EA-C871-CE7B-5076-C0A1CDF4ED1E}"/>
                </a:ext>
              </a:extLst>
            </p:cNvPr>
            <p:cNvSpPr/>
            <p:nvPr/>
          </p:nvSpPr>
          <p:spPr>
            <a:xfrm>
              <a:off x="4038596" y="1156012"/>
              <a:ext cx="1320600" cy="162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8">
              <a:extLst>
                <a:ext uri="{FF2B5EF4-FFF2-40B4-BE49-F238E27FC236}">
                  <a16:creationId xmlns:a16="http://schemas.microsoft.com/office/drawing/2014/main" id="{002C1B11-BFAC-9CAE-FAE2-4D0A2693F565}"/>
                </a:ext>
              </a:extLst>
            </p:cNvPr>
            <p:cNvSpPr/>
            <p:nvPr/>
          </p:nvSpPr>
          <p:spPr>
            <a:xfrm>
              <a:off x="4620103" y="1828800"/>
              <a:ext cx="406500" cy="406500"/>
            </a:xfrm>
            <a:prstGeom prst="ellipse">
              <a:avLst/>
            </a:prstGeom>
            <a:solidFill>
              <a:srgbClr val="49ACC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8E910CFE-B614-6860-418C-8F27E195FFC1}"/>
              </a:ext>
            </a:extLst>
          </p:cNvPr>
          <p:cNvCxnSpPr/>
          <p:nvPr/>
        </p:nvCxnSpPr>
        <p:spPr>
          <a:xfrm flipV="1">
            <a:off x="6421582" y="384464"/>
            <a:ext cx="2363936" cy="178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527E31F-A447-7DD3-D7F3-6919EAA6441F}"/>
              </a:ext>
            </a:extLst>
          </p:cNvPr>
          <p:cNvSpPr txBox="1"/>
          <p:nvPr/>
        </p:nvSpPr>
        <p:spPr>
          <a:xfrm>
            <a:off x="5333483" y="65807"/>
            <a:ext cx="4572000" cy="351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it-IT" sz="800" b="1" i="1" dirty="0"/>
              <a:t>NOTE PER IL CAMBIAMENTO: </a:t>
            </a:r>
          </a:p>
          <a:p>
            <a:pPr marL="12700" algn="ctr">
              <a:spcBef>
                <a:spcPts val="100"/>
              </a:spcBef>
            </a:pPr>
            <a:r>
              <a:rPr lang="it-IT" sz="800" b="1" i="1" dirty="0"/>
              <a:t>MUSICA E CANTO PER L’AGENDA 2030</a:t>
            </a:r>
          </a:p>
        </p:txBody>
      </p:sp>
      <p:sp>
        <p:nvSpPr>
          <p:cNvPr id="4" name="Google Shape;67;p8">
            <a:extLst>
              <a:ext uri="{FF2B5EF4-FFF2-40B4-BE49-F238E27FC236}">
                <a16:creationId xmlns:a16="http://schemas.microsoft.com/office/drawing/2014/main" id="{3A4247DA-AE57-5FA7-1426-46D9F6E98847}"/>
              </a:ext>
            </a:extLst>
          </p:cNvPr>
          <p:cNvSpPr txBox="1"/>
          <p:nvPr/>
        </p:nvSpPr>
        <p:spPr>
          <a:xfrm>
            <a:off x="4679342" y="1770217"/>
            <a:ext cx="1248126" cy="688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6450" tIns="156450" rIns="156450" bIns="15645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1" i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Immagine 5" descr="Immagine che contiene persona, vestiti, interno, Viso umano&#10;&#10;Il contenuto generato dall'IA potrebbe non essere corretto.">
            <a:extLst>
              <a:ext uri="{FF2B5EF4-FFF2-40B4-BE49-F238E27FC236}">
                <a16:creationId xmlns:a16="http://schemas.microsoft.com/office/drawing/2014/main" id="{F28BF983-0921-B10D-B70F-67A44A198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7419" y="1877936"/>
            <a:ext cx="2221998" cy="1249874"/>
          </a:xfrm>
          <a:prstGeom prst="rect">
            <a:avLst/>
          </a:prstGeom>
        </p:spPr>
      </p:pic>
      <p:pic>
        <p:nvPicPr>
          <p:cNvPr id="9" name="Immagine 8" descr="Immagine che contiene vestiti, persona, Viso umano, Arte bambini&#10;&#10;Il contenuto generato dall'IA potrebbe non essere corretto.">
            <a:extLst>
              <a:ext uri="{FF2B5EF4-FFF2-40B4-BE49-F238E27FC236}">
                <a16:creationId xmlns:a16="http://schemas.microsoft.com/office/drawing/2014/main" id="{4F8EA8EA-E033-5610-A10D-F7879EF544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5762" y="1880428"/>
            <a:ext cx="1807612" cy="3213532"/>
          </a:xfrm>
          <a:prstGeom prst="rect">
            <a:avLst/>
          </a:prstGeom>
        </p:spPr>
      </p:pic>
      <p:pic>
        <p:nvPicPr>
          <p:cNvPr id="12" name="Immagine 11" descr="Immagine che contiene vestiti, Arte bambini, persona, Apprendimento&#10;&#10;Il contenuto generato dall'IA potrebbe non essere corretto.">
            <a:extLst>
              <a:ext uri="{FF2B5EF4-FFF2-40B4-BE49-F238E27FC236}">
                <a16:creationId xmlns:a16="http://schemas.microsoft.com/office/drawing/2014/main" id="{B639CB1B-5F1A-E69D-BB68-F6960688F2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2074" y="2914394"/>
            <a:ext cx="1253872" cy="2229106"/>
          </a:xfrm>
          <a:prstGeom prst="rect">
            <a:avLst/>
          </a:prstGeom>
        </p:spPr>
      </p:pic>
      <p:pic>
        <p:nvPicPr>
          <p:cNvPr id="15" name="Immagine 14" descr="Immagine che contiene vestiti, Arte bambini, persona, Viso umano&#10;&#10;Il contenuto generato dall'IA potrebbe non essere corretto.">
            <a:extLst>
              <a:ext uri="{FF2B5EF4-FFF2-40B4-BE49-F238E27FC236}">
                <a16:creationId xmlns:a16="http://schemas.microsoft.com/office/drawing/2014/main" id="{26DFDE20-8F1B-3811-1508-85D835F0F9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4598914" y="1593237"/>
            <a:ext cx="1339269" cy="2380923"/>
          </a:xfrm>
          <a:prstGeom prst="rect">
            <a:avLst/>
          </a:prstGeom>
        </p:spPr>
      </p:pic>
      <p:pic>
        <p:nvPicPr>
          <p:cNvPr id="18" name="Immagine 17" descr="Immagine che contiene testo, Arte bambini, borsa, carta&#10;&#10;Il contenuto generato dall'IA potrebbe non essere corretto.">
            <a:extLst>
              <a:ext uri="{FF2B5EF4-FFF2-40B4-BE49-F238E27FC236}">
                <a16:creationId xmlns:a16="http://schemas.microsoft.com/office/drawing/2014/main" id="{39E2DF53-EB82-E31C-DBC4-6363EBCC80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3475123" y="3160049"/>
            <a:ext cx="1398447" cy="2052738"/>
          </a:xfrm>
          <a:prstGeom prst="rect">
            <a:avLst/>
          </a:prstGeom>
        </p:spPr>
      </p:pic>
      <p:pic>
        <p:nvPicPr>
          <p:cNvPr id="25" name="Immagine 24" descr="Immagine che contiene vestiti, persona, interno, scuola&#10;&#10;Il contenuto generato dall'IA potrebbe non essere corretto.">
            <a:extLst>
              <a:ext uri="{FF2B5EF4-FFF2-40B4-BE49-F238E27FC236}">
                <a16:creationId xmlns:a16="http://schemas.microsoft.com/office/drawing/2014/main" id="{0BD87EE8-AE48-0D88-C11C-EBF92374D6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576" y="3161173"/>
            <a:ext cx="2873829" cy="1616529"/>
          </a:xfrm>
          <a:prstGeom prst="rect">
            <a:avLst/>
          </a:prstGeom>
        </p:spPr>
      </p:pic>
      <p:pic>
        <p:nvPicPr>
          <p:cNvPr id="28" name="Immagine 27" descr="Immagine che contiene interno, testo, vestiti, Apprendimento&#10;&#10;Il contenuto generato dall'IA potrebbe non essere corretto.">
            <a:extLst>
              <a:ext uri="{FF2B5EF4-FFF2-40B4-BE49-F238E27FC236}">
                <a16:creationId xmlns:a16="http://schemas.microsoft.com/office/drawing/2014/main" id="{E200527A-2C0E-7F2E-E0A9-82D8A47B20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25103" y="2040904"/>
            <a:ext cx="1859165" cy="104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598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>
          <a:extLst>
            <a:ext uri="{FF2B5EF4-FFF2-40B4-BE49-F238E27FC236}">
              <a16:creationId xmlns:a16="http://schemas.microsoft.com/office/drawing/2014/main" id="{C674B680-E7F1-B4FC-D962-3B10E14BE6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>
            <a:extLst>
              <a:ext uri="{FF2B5EF4-FFF2-40B4-BE49-F238E27FC236}">
                <a16:creationId xmlns:a16="http://schemas.microsoft.com/office/drawing/2014/main" id="{E4237F95-7246-6BF9-AA47-7ACED23ED4EA}"/>
              </a:ext>
            </a:extLst>
          </p:cNvPr>
          <p:cNvSpPr/>
          <p:nvPr/>
        </p:nvSpPr>
        <p:spPr>
          <a:xfrm>
            <a:off x="8065143" y="1240945"/>
            <a:ext cx="801300" cy="408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8">
            <a:extLst>
              <a:ext uri="{FF2B5EF4-FFF2-40B4-BE49-F238E27FC236}">
                <a16:creationId xmlns:a16="http://schemas.microsoft.com/office/drawing/2014/main" id="{28F455FF-58B2-A04C-9427-59DE730EFE2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6277" y="298064"/>
            <a:ext cx="8536200" cy="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b="1" dirty="0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Roadmap del progetto 4/4</a:t>
            </a:r>
            <a:endParaRPr sz="3600" b="1" dirty="0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8">
            <a:extLst>
              <a:ext uri="{FF2B5EF4-FFF2-40B4-BE49-F238E27FC236}">
                <a16:creationId xmlns:a16="http://schemas.microsoft.com/office/drawing/2014/main" id="{949E05A0-BC05-37E6-1519-A2757F8FDEBD}"/>
              </a:ext>
            </a:extLst>
          </p:cNvPr>
          <p:cNvSpPr/>
          <p:nvPr/>
        </p:nvSpPr>
        <p:spPr>
          <a:xfrm>
            <a:off x="66117" y="891420"/>
            <a:ext cx="8536200" cy="37845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Musica, il Canto e l’Agenda 2030</a:t>
            </a:r>
          </a:p>
        </p:txBody>
      </p:sp>
      <p:grpSp>
        <p:nvGrpSpPr>
          <p:cNvPr id="61" name="Google Shape;61;p8">
            <a:extLst>
              <a:ext uri="{FF2B5EF4-FFF2-40B4-BE49-F238E27FC236}">
                <a16:creationId xmlns:a16="http://schemas.microsoft.com/office/drawing/2014/main" id="{F9E0F88D-65F2-9238-D447-3A484407FE7A}"/>
              </a:ext>
            </a:extLst>
          </p:cNvPr>
          <p:cNvGrpSpPr/>
          <p:nvPr/>
        </p:nvGrpSpPr>
        <p:grpSpPr>
          <a:xfrm>
            <a:off x="691727" y="837658"/>
            <a:ext cx="6391244" cy="1722105"/>
            <a:chOff x="2745" y="0"/>
            <a:chExt cx="6149640" cy="4064099"/>
          </a:xfrm>
        </p:grpSpPr>
        <p:sp>
          <p:nvSpPr>
            <p:cNvPr id="62" name="Google Shape;62;p8">
              <a:extLst>
                <a:ext uri="{FF2B5EF4-FFF2-40B4-BE49-F238E27FC236}">
                  <a16:creationId xmlns:a16="http://schemas.microsoft.com/office/drawing/2014/main" id="{C2115799-B924-C2A6-4934-13FED8CF57B8}"/>
                </a:ext>
              </a:extLst>
            </p:cNvPr>
            <p:cNvSpPr/>
            <p:nvPr/>
          </p:nvSpPr>
          <p:spPr>
            <a:xfrm>
              <a:off x="56386" y="1084345"/>
              <a:ext cx="6095999" cy="1625701"/>
            </a:xfrm>
            <a:prstGeom prst="notchedRightArrow">
              <a:avLst>
                <a:gd name="adj1" fmla="val 50000"/>
                <a:gd name="adj2" fmla="val 50000"/>
              </a:avLst>
            </a:prstGeom>
            <a:solidFill>
              <a:srgbClr val="E7C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8">
              <a:extLst>
                <a:ext uri="{FF2B5EF4-FFF2-40B4-BE49-F238E27FC236}">
                  <a16:creationId xmlns:a16="http://schemas.microsoft.com/office/drawing/2014/main" id="{7605A539-45E4-7867-7D7A-4EA19D31E32E}"/>
                </a:ext>
              </a:extLst>
            </p:cNvPr>
            <p:cNvSpPr/>
            <p:nvPr/>
          </p:nvSpPr>
          <p:spPr>
            <a:xfrm>
              <a:off x="2745" y="0"/>
              <a:ext cx="1320600" cy="162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8">
              <a:extLst>
                <a:ext uri="{FF2B5EF4-FFF2-40B4-BE49-F238E27FC236}">
                  <a16:creationId xmlns:a16="http://schemas.microsoft.com/office/drawing/2014/main" id="{F0E37A1C-6E15-5161-CBA8-F9F27D923A26}"/>
                </a:ext>
              </a:extLst>
            </p:cNvPr>
            <p:cNvSpPr/>
            <p:nvPr/>
          </p:nvSpPr>
          <p:spPr>
            <a:xfrm>
              <a:off x="459896" y="1828800"/>
              <a:ext cx="406500" cy="406500"/>
            </a:xfrm>
            <a:prstGeom prst="ellipse">
              <a:avLst/>
            </a:prstGeom>
            <a:solidFill>
              <a:srgbClr val="BF504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8">
              <a:extLst>
                <a:ext uri="{FF2B5EF4-FFF2-40B4-BE49-F238E27FC236}">
                  <a16:creationId xmlns:a16="http://schemas.microsoft.com/office/drawing/2014/main" id="{73DAFBF1-2F85-737F-DEFF-E89C419F74EC}"/>
                </a:ext>
              </a:extLst>
            </p:cNvPr>
            <p:cNvSpPr/>
            <p:nvPr/>
          </p:nvSpPr>
          <p:spPr>
            <a:xfrm>
              <a:off x="1905004" y="2438399"/>
              <a:ext cx="1320600" cy="162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8">
              <a:extLst>
                <a:ext uri="{FF2B5EF4-FFF2-40B4-BE49-F238E27FC236}">
                  <a16:creationId xmlns:a16="http://schemas.microsoft.com/office/drawing/2014/main" id="{3C83CE9E-2258-C46A-A89D-2D13B84B8D8D}"/>
                </a:ext>
              </a:extLst>
            </p:cNvPr>
            <p:cNvSpPr/>
            <p:nvPr/>
          </p:nvSpPr>
          <p:spPr>
            <a:xfrm>
              <a:off x="1828799" y="1831075"/>
              <a:ext cx="406500" cy="406500"/>
            </a:xfrm>
            <a:prstGeom prst="ellipse">
              <a:avLst/>
            </a:prstGeom>
            <a:solidFill>
              <a:schemeClr val="accent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8">
              <a:extLst>
                <a:ext uri="{FF2B5EF4-FFF2-40B4-BE49-F238E27FC236}">
                  <a16:creationId xmlns:a16="http://schemas.microsoft.com/office/drawing/2014/main" id="{E9B6158E-71D2-00E7-B6CB-7DFDAD133FF9}"/>
                </a:ext>
              </a:extLst>
            </p:cNvPr>
            <p:cNvSpPr/>
            <p:nvPr/>
          </p:nvSpPr>
          <p:spPr>
            <a:xfrm>
              <a:off x="1498703" y="8453"/>
              <a:ext cx="1320600" cy="162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8">
              <a:extLst>
                <a:ext uri="{FF2B5EF4-FFF2-40B4-BE49-F238E27FC236}">
                  <a16:creationId xmlns:a16="http://schemas.microsoft.com/office/drawing/2014/main" id="{0F525519-30DF-EDE8-E28B-E8B8949297B5}"/>
                </a:ext>
              </a:extLst>
            </p:cNvPr>
            <p:cNvSpPr/>
            <p:nvPr/>
          </p:nvSpPr>
          <p:spPr>
            <a:xfrm>
              <a:off x="3233367" y="1828800"/>
              <a:ext cx="406500" cy="406500"/>
            </a:xfrm>
            <a:prstGeom prst="ellipse">
              <a:avLst/>
            </a:prstGeom>
            <a:solidFill>
              <a:schemeClr val="accent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8">
              <a:extLst>
                <a:ext uri="{FF2B5EF4-FFF2-40B4-BE49-F238E27FC236}">
                  <a16:creationId xmlns:a16="http://schemas.microsoft.com/office/drawing/2014/main" id="{A47C03C2-005C-24A6-0CB4-33066A9066FF}"/>
                </a:ext>
              </a:extLst>
            </p:cNvPr>
            <p:cNvSpPr/>
            <p:nvPr/>
          </p:nvSpPr>
          <p:spPr>
            <a:xfrm>
              <a:off x="4038596" y="1156012"/>
              <a:ext cx="1320600" cy="162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8">
              <a:extLst>
                <a:ext uri="{FF2B5EF4-FFF2-40B4-BE49-F238E27FC236}">
                  <a16:creationId xmlns:a16="http://schemas.microsoft.com/office/drawing/2014/main" id="{7B009E83-A916-9093-8BFB-5BED2107790D}"/>
                </a:ext>
              </a:extLst>
            </p:cNvPr>
            <p:cNvSpPr/>
            <p:nvPr/>
          </p:nvSpPr>
          <p:spPr>
            <a:xfrm>
              <a:off x="4620103" y="1828800"/>
              <a:ext cx="406500" cy="406500"/>
            </a:xfrm>
            <a:prstGeom prst="ellipse">
              <a:avLst/>
            </a:prstGeom>
            <a:solidFill>
              <a:srgbClr val="49ACC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691246FC-6F44-2D12-1496-E87967F3A951}"/>
              </a:ext>
            </a:extLst>
          </p:cNvPr>
          <p:cNvCxnSpPr/>
          <p:nvPr/>
        </p:nvCxnSpPr>
        <p:spPr>
          <a:xfrm flipV="1">
            <a:off x="6421582" y="384464"/>
            <a:ext cx="2363936" cy="178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3F4DFAE-5ADE-5E11-A005-C9EBDABCBFF6}"/>
              </a:ext>
            </a:extLst>
          </p:cNvPr>
          <p:cNvSpPr txBox="1"/>
          <p:nvPr/>
        </p:nvSpPr>
        <p:spPr>
          <a:xfrm>
            <a:off x="5333483" y="65807"/>
            <a:ext cx="4572000" cy="351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it-IT" sz="800" b="1" i="1" dirty="0"/>
              <a:t>NOTE PER IL CAMBIAMENTO: </a:t>
            </a:r>
          </a:p>
          <a:p>
            <a:pPr marL="12700" algn="ctr">
              <a:spcBef>
                <a:spcPts val="100"/>
              </a:spcBef>
            </a:pPr>
            <a:r>
              <a:rPr lang="it-IT" sz="800" b="1" i="1" dirty="0"/>
              <a:t>MUSICA E CANTO PER L’AGENDA 2030</a:t>
            </a:r>
          </a:p>
        </p:txBody>
      </p:sp>
      <p:sp>
        <p:nvSpPr>
          <p:cNvPr id="4" name="Google Shape;67;p8">
            <a:extLst>
              <a:ext uri="{FF2B5EF4-FFF2-40B4-BE49-F238E27FC236}">
                <a16:creationId xmlns:a16="http://schemas.microsoft.com/office/drawing/2014/main" id="{B7381DB6-C469-1DDD-4512-F90F44A289D4}"/>
              </a:ext>
            </a:extLst>
          </p:cNvPr>
          <p:cNvSpPr txBox="1"/>
          <p:nvPr/>
        </p:nvSpPr>
        <p:spPr>
          <a:xfrm>
            <a:off x="5060695" y="1785130"/>
            <a:ext cx="1248126" cy="688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6450" tIns="156450" rIns="156450" bIns="15645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50" b="1" i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4 incontro</a:t>
            </a:r>
            <a:endParaRPr sz="1050" b="1" i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Immagine 4" descr="Immagine che contiene vestiti, persona, calzature, sorriso&#10;&#10;Il contenuto generato dall'IA potrebbe non essere corretto.">
            <a:extLst>
              <a:ext uri="{FF2B5EF4-FFF2-40B4-BE49-F238E27FC236}">
                <a16:creationId xmlns:a16="http://schemas.microsoft.com/office/drawing/2014/main" id="{C767F39D-4854-8817-7DF7-9B8CEE553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1367" y="2450828"/>
            <a:ext cx="3634151" cy="2409976"/>
          </a:xfrm>
          <a:prstGeom prst="rect">
            <a:avLst/>
          </a:prstGeom>
        </p:spPr>
      </p:pic>
      <p:pic>
        <p:nvPicPr>
          <p:cNvPr id="7" name="Immagine 6" descr="Immagine che contiene vestiti, persona, edificio, calzature&#10;&#10;Il contenuto generato dall'IA potrebbe non essere corretto.">
            <a:extLst>
              <a:ext uri="{FF2B5EF4-FFF2-40B4-BE49-F238E27FC236}">
                <a16:creationId xmlns:a16="http://schemas.microsoft.com/office/drawing/2014/main" id="{176D9831-4B60-A1CC-E305-F11E858FF8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005" y="2100287"/>
            <a:ext cx="4804229" cy="2702379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9FF76A3-61CA-4AC7-A47B-1F488C8236F9}"/>
              </a:ext>
            </a:extLst>
          </p:cNvPr>
          <p:cNvSpPr txBox="1"/>
          <p:nvPr/>
        </p:nvSpPr>
        <p:spPr>
          <a:xfrm>
            <a:off x="7103553" y="1501167"/>
            <a:ext cx="1769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Esibizione musicale. Proiezione di un video</a:t>
            </a:r>
          </a:p>
        </p:txBody>
      </p:sp>
    </p:spTree>
    <p:extLst>
      <p:ext uri="{BB962C8B-B14F-4D97-AF65-F5344CB8AC3E}">
        <p14:creationId xmlns:p14="http://schemas.microsoft.com/office/powerpoint/2010/main" val="2004868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473</Words>
  <Application>Microsoft Office PowerPoint</Application>
  <PresentationFormat>Presentazione su schermo (16:9)</PresentationFormat>
  <Paragraphs>97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4" baseType="lpstr">
      <vt:lpstr>Arial</vt:lpstr>
      <vt:lpstr>Calibri</vt:lpstr>
      <vt:lpstr>Trebuchet MS</vt:lpstr>
      <vt:lpstr>Office Theme</vt:lpstr>
      <vt:lpstr>Presentazione standard di PowerPoint</vt:lpstr>
      <vt:lpstr>S-Team</vt:lpstr>
      <vt:lpstr>Referente scuola e ricercatore</vt:lpstr>
      <vt:lpstr>EU Mission</vt:lpstr>
      <vt:lpstr>Presenta la tua idea</vt:lpstr>
      <vt:lpstr>Roadmap del progetto 1/4</vt:lpstr>
      <vt:lpstr>Roadmap del progetto 2/4</vt:lpstr>
      <vt:lpstr>Roadmap del progetto 3/4</vt:lpstr>
      <vt:lpstr>Roadmap del progetto 4/4</vt:lpstr>
      <vt:lpstr>Feedback sull’esperienza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ICMONTEPAONE</cp:lastModifiedBy>
  <cp:revision>38</cp:revision>
  <dcterms:modified xsi:type="dcterms:W3CDTF">2025-03-24T14:59:49Z</dcterms:modified>
</cp:coreProperties>
</file>